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95" r:id="rId3"/>
    <p:sldId id="257" r:id="rId4"/>
    <p:sldId id="296" r:id="rId5"/>
    <p:sldId id="292" r:id="rId6"/>
    <p:sldId id="293" r:id="rId7"/>
    <p:sldId id="297" r:id="rId8"/>
    <p:sldId id="298" r:id="rId9"/>
    <p:sldId id="301" r:id="rId10"/>
    <p:sldId id="302" r:id="rId11"/>
    <p:sldId id="271" r:id="rId12"/>
    <p:sldId id="274" r:id="rId13"/>
    <p:sldId id="303" r:id="rId14"/>
    <p:sldId id="304" r:id="rId15"/>
    <p:sldId id="305" r:id="rId16"/>
    <p:sldId id="276" r:id="rId17"/>
    <p:sldId id="277" r:id="rId18"/>
    <p:sldId id="278" r:id="rId19"/>
    <p:sldId id="279" r:id="rId20"/>
    <p:sldId id="280" r:id="rId21"/>
    <p:sldId id="272" r:id="rId22"/>
    <p:sldId id="284" r:id="rId23"/>
    <p:sldId id="282" r:id="rId24"/>
    <p:sldId id="283" r:id="rId25"/>
    <p:sldId id="281" r:id="rId26"/>
    <p:sldId id="285" r:id="rId27"/>
    <p:sldId id="299" r:id="rId28"/>
    <p:sldId id="300" r:id="rId29"/>
    <p:sldId id="306" r:id="rId30"/>
    <p:sldId id="307" r:id="rId31"/>
    <p:sldId id="308" r:id="rId32"/>
    <p:sldId id="309" r:id="rId33"/>
    <p:sldId id="286" r:id="rId34"/>
    <p:sldId id="287" r:id="rId35"/>
    <p:sldId id="294" r:id="rId36"/>
    <p:sldId id="269" r:id="rId37"/>
    <p:sldId id="288" r:id="rId38"/>
    <p:sldId id="313" r:id="rId39"/>
    <p:sldId id="310" r:id="rId40"/>
    <p:sldId id="311" r:id="rId41"/>
    <p:sldId id="314" r:id="rId42"/>
    <p:sldId id="315" r:id="rId43"/>
    <p:sldId id="316" r:id="rId44"/>
    <p:sldId id="317" r:id="rId45"/>
    <p:sldId id="318" r:id="rId46"/>
    <p:sldId id="319" r:id="rId47"/>
    <p:sldId id="32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7FFCA3-86A8-4E83-B17B-390DF6511093}">
          <p14:sldIdLst>
            <p14:sldId id="256"/>
            <p14:sldId id="295"/>
            <p14:sldId id="257"/>
            <p14:sldId id="296"/>
            <p14:sldId id="292"/>
            <p14:sldId id="293"/>
            <p14:sldId id="297"/>
            <p14:sldId id="298"/>
            <p14:sldId id="301"/>
            <p14:sldId id="302"/>
            <p14:sldId id="271"/>
            <p14:sldId id="274"/>
            <p14:sldId id="303"/>
            <p14:sldId id="304"/>
            <p14:sldId id="305"/>
            <p14:sldId id="276"/>
            <p14:sldId id="277"/>
            <p14:sldId id="278"/>
            <p14:sldId id="279"/>
            <p14:sldId id="280"/>
            <p14:sldId id="272"/>
            <p14:sldId id="284"/>
            <p14:sldId id="282"/>
            <p14:sldId id="283"/>
            <p14:sldId id="281"/>
            <p14:sldId id="285"/>
            <p14:sldId id="299"/>
            <p14:sldId id="300"/>
            <p14:sldId id="306"/>
            <p14:sldId id="307"/>
            <p14:sldId id="308"/>
            <p14:sldId id="309"/>
            <p14:sldId id="286"/>
            <p14:sldId id="287"/>
            <p14:sldId id="294"/>
          </p14:sldIdLst>
        </p14:section>
        <p14:section name="Main" id="{D1327B9F-74AC-46B6-A1A8-9ECCA1ACD1BE}">
          <p14:sldIdLst>
            <p14:sldId id="269"/>
          </p14:sldIdLst>
        </p14:section>
        <p14:section name="Admin" id="{3A5FE361-5F5A-4371-A956-4B439D69929F}">
          <p14:sldIdLst>
            <p14:sldId id="288"/>
            <p14:sldId id="313"/>
            <p14:sldId id="310"/>
            <p14:sldId id="311"/>
          </p14:sldIdLst>
        </p14:section>
        <p14:section name="User" id="{B3D6EBA6-6BE9-4EA1-A896-C6F5F3824556}">
          <p14:sldIdLst>
            <p14:sldId id="314"/>
            <p14:sldId id="315"/>
            <p14:sldId id="316"/>
            <p14:sldId id="317"/>
            <p14:sldId id="318"/>
            <p14:sldId id="319"/>
            <p14:sldId id="3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Ahsan" initials="MA" lastIdx="1" clrIdx="0">
    <p:extLst>
      <p:ext uri="{19B8F6BF-5375-455C-9EA6-DF929625EA0E}">
        <p15:presenceInfo xmlns:p15="http://schemas.microsoft.com/office/powerpoint/2012/main" userId="Muhammad Ahs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D91"/>
    <a:srgbClr val="367BCE"/>
    <a:srgbClr val="2E6EBC"/>
    <a:srgbClr val="298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C6E808-9BA1-4A00-B772-3A649C940D9A}" type="datetimeFigureOut">
              <a:rPr lang="en-US" smtClean="0"/>
              <a:t>7/24/2017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33B3C-4782-4F2F-8EF7-3A5F41D41CD0}" type="slidenum">
              <a:rPr lang="en-US" smtClean="0"/>
              <a:t>‹#›</a:t>
            </a:fld>
            <a:endParaRPr lang="en-US"/>
          </a:p>
        </p:txBody>
      </p:sp>
    </p:spTree>
    <p:extLst>
      <p:ext uri="{BB962C8B-B14F-4D97-AF65-F5344CB8AC3E}">
        <p14:creationId xmlns:p14="http://schemas.microsoft.com/office/powerpoint/2010/main" val="193831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33B3C-4782-4F2F-8EF7-3A5F41D41CD0}" type="slidenum">
              <a:rPr lang="en-US" smtClean="0"/>
              <a:t>36</a:t>
            </a:fld>
            <a:endParaRPr lang="en-US"/>
          </a:p>
        </p:txBody>
      </p:sp>
    </p:spTree>
    <p:extLst>
      <p:ext uri="{BB962C8B-B14F-4D97-AF65-F5344CB8AC3E}">
        <p14:creationId xmlns:p14="http://schemas.microsoft.com/office/powerpoint/2010/main" val="14988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3CC80A-AE7A-4D14-AA83-53A8D2D7F84F}" type="datetime1">
              <a:rPr lang="en-US" smtClean="0"/>
              <a:t>7/24/2017</a:t>
            </a:fld>
            <a:endParaRPr lang="en-US"/>
          </a:p>
        </p:txBody>
      </p:sp>
      <p:sp>
        <p:nvSpPr>
          <p:cNvPr id="5" name="Footer Placeholder 4"/>
          <p:cNvSpPr>
            <a:spLocks noGrp="1"/>
          </p:cNvSpPr>
          <p:nvPr>
            <p:ph type="ftr" sz="quarter" idx="11"/>
          </p:nvPr>
        </p:nvSpPr>
        <p:spPr/>
        <p:txBody>
          <a:bodyPr/>
          <a:lstStyle/>
          <a:p>
            <a:r>
              <a:rPr lang="en-US"/>
              <a:t>BSCS-514 Computer Graphics</a:t>
            </a:r>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90651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8FCCE0-4B7B-43E6-BDFF-E76F70077B6B}" type="datetime1">
              <a:rPr lang="en-US" smtClean="0"/>
              <a:t>7/24/2017</a:t>
            </a:fld>
            <a:endParaRPr lang="en-US"/>
          </a:p>
        </p:txBody>
      </p:sp>
      <p:sp>
        <p:nvSpPr>
          <p:cNvPr id="5" name="Footer Placeholder 4"/>
          <p:cNvSpPr>
            <a:spLocks noGrp="1"/>
          </p:cNvSpPr>
          <p:nvPr>
            <p:ph type="ftr" sz="quarter" idx="11"/>
          </p:nvPr>
        </p:nvSpPr>
        <p:spPr/>
        <p:txBody>
          <a:bodyPr/>
          <a:lstStyle/>
          <a:p>
            <a:r>
              <a:rPr lang="en-US"/>
              <a:t>BSCS-514 Computer Graphics</a:t>
            </a:r>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46523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F27260-C68A-44C6-B77D-07E5EEFC117C}" type="datetime1">
              <a:rPr lang="en-US" smtClean="0"/>
              <a:t>7/24/2017</a:t>
            </a:fld>
            <a:endParaRPr lang="en-US"/>
          </a:p>
        </p:txBody>
      </p:sp>
      <p:sp>
        <p:nvSpPr>
          <p:cNvPr id="5" name="Footer Placeholder 4"/>
          <p:cNvSpPr>
            <a:spLocks noGrp="1"/>
          </p:cNvSpPr>
          <p:nvPr>
            <p:ph type="ftr" sz="quarter" idx="11"/>
          </p:nvPr>
        </p:nvSpPr>
        <p:spPr/>
        <p:txBody>
          <a:bodyPr/>
          <a:lstStyle/>
          <a:p>
            <a:r>
              <a:rPr lang="en-US"/>
              <a:t>BSCS-514 Computer Graphics</a:t>
            </a:r>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165203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6A9F75-7F35-4AA5-8319-C8C855CA49D1}" type="datetime1">
              <a:rPr lang="en-US" smtClean="0"/>
              <a:t>7/24/2017</a:t>
            </a:fld>
            <a:endParaRPr lang="en-US"/>
          </a:p>
        </p:txBody>
      </p:sp>
      <p:sp>
        <p:nvSpPr>
          <p:cNvPr id="5" name="Footer Placeholder 4"/>
          <p:cNvSpPr>
            <a:spLocks noGrp="1"/>
          </p:cNvSpPr>
          <p:nvPr>
            <p:ph type="ftr" sz="quarter" idx="11"/>
          </p:nvPr>
        </p:nvSpPr>
        <p:spPr/>
        <p:txBody>
          <a:bodyPr/>
          <a:lstStyle/>
          <a:p>
            <a:r>
              <a:rPr lang="en-US"/>
              <a:t>BSCS-514 Computer Graphics</a:t>
            </a:r>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22076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70EF26-6AB3-4112-89C6-B1A924AD61F0}" type="datetime1">
              <a:rPr lang="en-US" smtClean="0"/>
              <a:t>7/24/2017</a:t>
            </a:fld>
            <a:endParaRPr lang="en-US"/>
          </a:p>
        </p:txBody>
      </p:sp>
      <p:sp>
        <p:nvSpPr>
          <p:cNvPr id="5" name="Footer Placeholder 4"/>
          <p:cNvSpPr>
            <a:spLocks noGrp="1"/>
          </p:cNvSpPr>
          <p:nvPr>
            <p:ph type="ftr" sz="quarter" idx="11"/>
          </p:nvPr>
        </p:nvSpPr>
        <p:spPr/>
        <p:txBody>
          <a:bodyPr/>
          <a:lstStyle/>
          <a:p>
            <a:r>
              <a:rPr lang="en-US"/>
              <a:t>BSCS-514 Computer Graphics</a:t>
            </a:r>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82639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133007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AE9EB8-6622-457B-930E-3D66028F86A3}" type="datetime1">
              <a:rPr lang="en-US" smtClean="0"/>
              <a:t>7/24/2017</a:t>
            </a:fld>
            <a:endParaRPr lang="en-US"/>
          </a:p>
        </p:txBody>
      </p:sp>
      <p:sp>
        <p:nvSpPr>
          <p:cNvPr id="8" name="Footer Placeholder 7"/>
          <p:cNvSpPr>
            <a:spLocks noGrp="1"/>
          </p:cNvSpPr>
          <p:nvPr>
            <p:ph type="ftr" sz="quarter" idx="11"/>
          </p:nvPr>
        </p:nvSpPr>
        <p:spPr/>
        <p:txBody>
          <a:bodyPr/>
          <a:lstStyle/>
          <a:p>
            <a:r>
              <a:rPr lang="en-US"/>
              <a:t>BSCS-514 Computer Graphics</a:t>
            </a:r>
          </a:p>
        </p:txBody>
      </p:sp>
      <p:sp>
        <p:nvSpPr>
          <p:cNvPr id="9" name="Slide Number Placeholder 8"/>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1822132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BA4BA1-75C6-4708-B17D-420913832FCB}" type="datetime1">
              <a:rPr lang="en-US" smtClean="0"/>
              <a:t>7/24/2017</a:t>
            </a:fld>
            <a:endParaRPr lang="en-US"/>
          </a:p>
        </p:txBody>
      </p:sp>
      <p:sp>
        <p:nvSpPr>
          <p:cNvPr id="4" name="Footer Placeholder 3"/>
          <p:cNvSpPr>
            <a:spLocks noGrp="1"/>
          </p:cNvSpPr>
          <p:nvPr>
            <p:ph type="ftr" sz="quarter" idx="11"/>
          </p:nvPr>
        </p:nvSpPr>
        <p:spPr/>
        <p:txBody>
          <a:bodyPr/>
          <a:lstStyle/>
          <a:p>
            <a:r>
              <a:rPr lang="en-US"/>
              <a:t>BSCS-514 Computer Graphics</a:t>
            </a:r>
          </a:p>
        </p:txBody>
      </p:sp>
      <p:sp>
        <p:nvSpPr>
          <p:cNvPr id="5" name="Slide Number Placeholder 4"/>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282979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421893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FF6BDE-9FF3-48D9-8257-7CA0FF1D0B3D}"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04752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E46D9-F698-44C4-A010-337945518064}"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2816676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2EF56-C4BD-4A44-90AA-CA2F8259573C}" type="datetime1">
              <a:rPr lang="en-US" smtClean="0"/>
              <a:t>7/24/2017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BSCS-514 Computer Graphics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AB374-37BD-4CEF-988D-F9935995E778}" type="slidenum">
              <a:rPr lang="en-US" smtClean="0"/>
              <a:t>‹#›</a:t>
            </a:fld>
            <a:endParaRPr lang="en-US"/>
          </a:p>
        </p:txBody>
      </p:sp>
    </p:spTree>
    <p:extLst>
      <p:ext uri="{BB962C8B-B14F-4D97-AF65-F5344CB8AC3E}">
        <p14:creationId xmlns:p14="http://schemas.microsoft.com/office/powerpoint/2010/main" val="299813790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4.xml"/><Relationship Id="rId4" Type="http://schemas.openxmlformats.org/officeDocument/2006/relationships/image" Target="../media/image49.tmp"/></Relationships>
</file>

<file path=ppt/slides/_rels/slide4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00" y="1676400"/>
            <a:ext cx="7772400" cy="1242729"/>
          </a:xfrm>
        </p:spPr>
        <p:txBody>
          <a:bodyPr/>
          <a:lstStyle/>
          <a:p>
            <a:r>
              <a:rPr lang="en-US" dirty="0"/>
              <a:t>BANK ACCOUNT SYSTEM </a:t>
            </a:r>
          </a:p>
        </p:txBody>
      </p:sp>
      <p:sp>
        <p:nvSpPr>
          <p:cNvPr id="3" name="Subtitle 2"/>
          <p:cNvSpPr>
            <a:spLocks noGrp="1"/>
          </p:cNvSpPr>
          <p:nvPr>
            <p:ph type="subTitle" idx="1"/>
          </p:nvPr>
        </p:nvSpPr>
        <p:spPr>
          <a:xfrm>
            <a:off x="1143000" y="3200400"/>
            <a:ext cx="7086600" cy="2895600"/>
          </a:xfrm>
        </p:spPr>
        <p:txBody>
          <a:bodyPr>
            <a:normAutofit fontScale="85000" lnSpcReduction="20000"/>
          </a:bodyPr>
          <a:lstStyle/>
          <a:p>
            <a:pPr algn="l"/>
            <a:r>
              <a:rPr lang="en-US" dirty="0"/>
              <a:t>Group Members: </a:t>
            </a:r>
          </a:p>
          <a:p>
            <a:pPr algn="l"/>
            <a:r>
              <a:rPr lang="en-US" dirty="0"/>
              <a:t>Syed Safi </a:t>
            </a:r>
            <a:r>
              <a:rPr lang="en-US" dirty="0" err="1"/>
              <a:t>Haider</a:t>
            </a:r>
            <a:r>
              <a:rPr lang="en-US" dirty="0"/>
              <a:t>                             B15101139</a:t>
            </a:r>
          </a:p>
          <a:p>
            <a:pPr algn="l"/>
            <a:r>
              <a:rPr lang="en-US" dirty="0"/>
              <a:t>Muhammad </a:t>
            </a:r>
            <a:r>
              <a:rPr lang="en-US" dirty="0" err="1"/>
              <a:t>Ahsan</a:t>
            </a:r>
            <a:r>
              <a:rPr lang="en-US" dirty="0"/>
              <a:t>                        B15101056  </a:t>
            </a:r>
          </a:p>
          <a:p>
            <a:pPr algn="l"/>
            <a:r>
              <a:rPr lang="en-US" dirty="0"/>
              <a:t>Abdul </a:t>
            </a:r>
            <a:r>
              <a:rPr lang="en-US" dirty="0" err="1"/>
              <a:t>Basit</a:t>
            </a:r>
            <a:r>
              <a:rPr lang="en-US" dirty="0"/>
              <a:t>                                      B15101003</a:t>
            </a:r>
          </a:p>
          <a:p>
            <a:pPr algn="l"/>
            <a:r>
              <a:rPr lang="en-US" dirty="0"/>
              <a:t>Muhammad </a:t>
            </a:r>
            <a:r>
              <a:rPr lang="en-US" dirty="0" err="1"/>
              <a:t>Junaid</a:t>
            </a:r>
            <a:r>
              <a:rPr lang="en-US" dirty="0"/>
              <a:t> </a:t>
            </a:r>
            <a:r>
              <a:rPr lang="en-US" dirty="0" err="1"/>
              <a:t>Siddiqui</a:t>
            </a:r>
            <a:r>
              <a:rPr lang="en-US" dirty="0"/>
              <a:t>        B15101077</a:t>
            </a:r>
          </a:p>
          <a:p>
            <a:pPr algn="l"/>
            <a:endParaRPr lang="en-US" dirty="0"/>
          </a:p>
          <a:p>
            <a:pPr algn="l"/>
            <a:r>
              <a:rPr lang="en-US" dirty="0"/>
              <a:t>Course Supervisor:  Dr. Humera Tariq</a:t>
            </a:r>
          </a:p>
          <a:p>
            <a:pPr algn="l"/>
            <a:endParaRPr lang="en-US" dirty="0"/>
          </a:p>
          <a:p>
            <a:endParaRPr lang="en-US" dirty="0"/>
          </a:p>
          <a:p>
            <a:endParaRPr lang="en-US" dirty="0"/>
          </a:p>
        </p:txBody>
      </p:sp>
      <p:sp>
        <p:nvSpPr>
          <p:cNvPr id="4" name="Date Placeholder 3"/>
          <p:cNvSpPr>
            <a:spLocks noGrp="1"/>
          </p:cNvSpPr>
          <p:nvPr>
            <p:ph type="dt" sz="half" idx="10"/>
          </p:nvPr>
        </p:nvSpPr>
        <p:spPr/>
        <p:txBody>
          <a:bodyPr/>
          <a:lstStyle/>
          <a:p>
            <a:fld id="{C99D4806-B90B-467F-B621-23530C5F6C43}" type="datetime1">
              <a:rPr lang="en-US" smtClean="0"/>
              <a:t>7/24/2017</a:t>
            </a:fld>
            <a:endParaRPr lang="en-US" dirty="0"/>
          </a:p>
        </p:txBody>
      </p:sp>
      <p:sp>
        <p:nvSpPr>
          <p:cNvPr id="5"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
        <p:nvSpPr>
          <p:cNvPr id="6" name="Slide Number Placeholder 5"/>
          <p:cNvSpPr>
            <a:spLocks noGrp="1"/>
          </p:cNvSpPr>
          <p:nvPr>
            <p:ph type="sldNum" sz="quarter" idx="12"/>
          </p:nvPr>
        </p:nvSpPr>
        <p:spPr/>
        <p:txBody>
          <a:bodyPr/>
          <a:lstStyle/>
          <a:p>
            <a:fld id="{69EAB374-37BD-4CEF-988D-F9935995E778}" type="slidenum">
              <a:rPr lang="en-US" smtClean="0"/>
              <a:t>1</a:t>
            </a:fld>
            <a:endParaRPr lang="en-US" dirty="0"/>
          </a:p>
        </p:txBody>
      </p:sp>
      <p:sp>
        <p:nvSpPr>
          <p:cNvPr id="11" name="TextBox 10"/>
          <p:cNvSpPr txBox="1"/>
          <p:nvPr/>
        </p:nvSpPr>
        <p:spPr>
          <a:xfrm>
            <a:off x="1143000" y="685800"/>
            <a:ext cx="6934200" cy="707886"/>
          </a:xfrm>
          <a:prstGeom prst="rect">
            <a:avLst/>
          </a:prstGeom>
          <a:noFill/>
        </p:spPr>
        <p:txBody>
          <a:bodyPr wrap="square" rtlCol="0">
            <a:spAutoFit/>
          </a:bodyPr>
          <a:lstStyle/>
          <a:p>
            <a:pPr algn="ctr"/>
            <a:r>
              <a:rPr lang="en-US" sz="2000" dirty="0"/>
              <a:t>University Of Karachi</a:t>
            </a:r>
          </a:p>
          <a:p>
            <a:pPr algn="ctr"/>
            <a:r>
              <a:rPr lang="en-US" sz="2000" dirty="0"/>
              <a:t>Department Of  Computer Science</a:t>
            </a:r>
          </a:p>
        </p:txBody>
      </p:sp>
    </p:spTree>
    <p:extLst>
      <p:ext uri="{BB962C8B-B14F-4D97-AF65-F5344CB8AC3E}">
        <p14:creationId xmlns:p14="http://schemas.microsoft.com/office/powerpoint/2010/main" val="2826889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D881-458B-48D8-AC4B-4D59CDEDDCD1}"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10</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5122" name="Picture 2" descr="C:\Users\Hp\Desktop\pr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Hp\Desktop\pr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4281"/>
            <a:ext cx="91440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p\Desktop\pr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 y="1731818"/>
            <a:ext cx="9137073" cy="3048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p\Desktop\pr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09800"/>
            <a:ext cx="9144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Hp\Desktop\pr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7" y="2895600"/>
            <a:ext cx="9137073" cy="13239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Hp\Desktop\pr1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657725"/>
            <a:ext cx="914400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12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Diagrams</a:t>
            </a:r>
          </a:p>
        </p:txBody>
      </p:sp>
      <p:sp>
        <p:nvSpPr>
          <p:cNvPr id="3" name="Text Placeholder 2"/>
          <p:cNvSpPr>
            <a:spLocks noGrp="1"/>
          </p:cNvSpPr>
          <p:nvPr>
            <p:ph type="body" idx="1"/>
          </p:nvPr>
        </p:nvSpPr>
        <p:spPr/>
        <p:txBody>
          <a:bodyPr/>
          <a:lstStyle/>
          <a:p>
            <a:r>
              <a:rPr lang="en-US" dirty="0"/>
              <a:t>In this section we describe Module Wise UML of important classes and UML of relationship between classes.</a:t>
            </a:r>
          </a:p>
        </p:txBody>
      </p:sp>
      <p:sp>
        <p:nvSpPr>
          <p:cNvPr id="4" name="Date Placeholder 3"/>
          <p:cNvSpPr>
            <a:spLocks noGrp="1"/>
          </p:cNvSpPr>
          <p:nvPr>
            <p:ph type="dt" sz="half" idx="10"/>
          </p:nvPr>
        </p:nvSpPr>
        <p:spPr/>
        <p:txBody>
          <a:bodyPr/>
          <a:lstStyle/>
          <a:p>
            <a:fld id="{E1BACC57-2F42-4A0A-ACC3-A3719E9BC830}"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11</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6146" name="Picture 2" descr="C:\Users\Hp\Desktop\pr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05000"/>
            <a:ext cx="9144001" cy="1381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Hp\Desktop\pr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48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12</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1026" name="Picture 2" descr="C:\Users\Hp\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771"/>
            <a:ext cx="9292770" cy="55245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esktop\Cap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502730"/>
            <a:ext cx="9227456"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4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13</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
        <p:nvSpPr>
          <p:cNvPr id="7" name="Footer Placeholder 4"/>
          <p:cNvSpPr txBox="1">
            <a:spLocks/>
          </p:cNvSpPr>
          <p:nvPr/>
        </p:nvSpPr>
        <p:spPr>
          <a:xfrm>
            <a:off x="2286000" y="457200"/>
            <a:ext cx="4419600" cy="365125"/>
          </a:xfrm>
          <a:prstGeom prst="rect">
            <a:avLst/>
          </a:prstGeom>
          <a:solidFill>
            <a:schemeClr val="accent4">
              <a:lumMod val="5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UML for Processing Module </a:t>
            </a:r>
          </a:p>
        </p:txBody>
      </p:sp>
    </p:spTree>
    <p:extLst>
      <p:ext uri="{BB962C8B-B14F-4D97-AF65-F5344CB8AC3E}">
        <p14:creationId xmlns:p14="http://schemas.microsoft.com/office/powerpoint/2010/main" val="71163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14</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
        <p:nvSpPr>
          <p:cNvPr id="7" name="Footer Placeholder 4"/>
          <p:cNvSpPr txBox="1">
            <a:spLocks/>
          </p:cNvSpPr>
          <p:nvPr/>
        </p:nvSpPr>
        <p:spPr>
          <a:xfrm>
            <a:off x="2286000" y="457200"/>
            <a:ext cx="4419600" cy="365125"/>
          </a:xfrm>
          <a:prstGeom prst="rect">
            <a:avLst/>
          </a:prstGeom>
          <a:solidFill>
            <a:schemeClr val="accent4">
              <a:lumMod val="5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UML for Output Module </a:t>
            </a:r>
          </a:p>
        </p:txBody>
      </p:sp>
    </p:spTree>
    <p:extLst>
      <p:ext uri="{BB962C8B-B14F-4D97-AF65-F5344CB8AC3E}">
        <p14:creationId xmlns:p14="http://schemas.microsoft.com/office/powerpoint/2010/main" val="3804922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15</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
        <p:nvSpPr>
          <p:cNvPr id="7" name="Footer Placeholder 4"/>
          <p:cNvSpPr txBox="1">
            <a:spLocks/>
          </p:cNvSpPr>
          <p:nvPr/>
        </p:nvSpPr>
        <p:spPr>
          <a:xfrm>
            <a:off x="2286000" y="457200"/>
            <a:ext cx="4419600" cy="365125"/>
          </a:xfrm>
          <a:prstGeom prst="rect">
            <a:avLst/>
          </a:prstGeom>
          <a:solidFill>
            <a:schemeClr val="accent4">
              <a:lumMod val="5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Another UML representing your Module </a:t>
            </a:r>
          </a:p>
        </p:txBody>
      </p:sp>
    </p:spTree>
    <p:extLst>
      <p:ext uri="{BB962C8B-B14F-4D97-AF65-F5344CB8AC3E}">
        <p14:creationId xmlns:p14="http://schemas.microsoft.com/office/powerpoint/2010/main" val="327727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1362075"/>
          </a:xfrm>
        </p:spPr>
        <p:txBody>
          <a:bodyPr/>
          <a:lstStyle/>
          <a:p>
            <a:r>
              <a:rPr lang="en-US" dirty="0"/>
              <a:t>Attribute Handling</a:t>
            </a:r>
          </a:p>
        </p:txBody>
      </p:sp>
      <p:sp>
        <p:nvSpPr>
          <p:cNvPr id="3" name="Text Placeholder 2"/>
          <p:cNvSpPr>
            <a:spLocks noGrp="1"/>
          </p:cNvSpPr>
          <p:nvPr>
            <p:ph type="body" idx="1"/>
          </p:nvPr>
        </p:nvSpPr>
        <p:spPr>
          <a:xfrm>
            <a:off x="685800" y="4800600"/>
            <a:ext cx="7772400" cy="1219200"/>
          </a:xfrm>
        </p:spPr>
        <p:txBody>
          <a:bodyPr>
            <a:normAutofit fontScale="92500" lnSpcReduction="10000"/>
          </a:bodyPr>
          <a:lstStyle/>
          <a:p>
            <a:r>
              <a:rPr lang="en-US" dirty="0"/>
              <a:t>It is a snapshot of class </a:t>
            </a:r>
            <a:r>
              <a:rPr lang="en-US" dirty="0" err="1"/>
              <a:t>headoffice</a:t>
            </a:r>
            <a:r>
              <a:rPr lang="en-US" dirty="0"/>
              <a:t> and attributes are kept protected so that its classes (savingaccount,currentaccount,monthlysavingaccount,fixeddepositaccount)</a:t>
            </a:r>
          </a:p>
          <a:p>
            <a:r>
              <a:rPr lang="en-US" dirty="0"/>
              <a:t>can access these attributes</a:t>
            </a:r>
          </a:p>
        </p:txBody>
      </p:sp>
      <p:sp>
        <p:nvSpPr>
          <p:cNvPr id="4" name="Date Placeholder 3"/>
          <p:cNvSpPr>
            <a:spLocks noGrp="1"/>
          </p:cNvSpPr>
          <p:nvPr>
            <p:ph type="dt" sz="half" idx="10"/>
          </p:nvPr>
        </p:nvSpPr>
        <p:spPr/>
        <p:txBody>
          <a:bodyPr/>
          <a:lstStyle/>
          <a:p>
            <a:fld id="{E8609354-5019-4DAD-9662-C2ECB797CA94}" type="datetime1">
              <a:rPr lang="en-US" smtClean="0"/>
              <a:t>7/24/2017</a:t>
            </a:fld>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16</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7170" name="Picture 2" descr="C:\Users\Hp\Desktop\pr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772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7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9600" y="2285999"/>
            <a:ext cx="8153400" cy="685801"/>
          </a:xfrm>
        </p:spPr>
        <p:txBody>
          <a:bodyPr>
            <a:noAutofit/>
          </a:bodyPr>
          <a:lstStyle/>
          <a:p>
            <a:pPr marL="0" indent="0">
              <a:buNone/>
            </a:pPr>
            <a:r>
              <a:rPr lang="en-US" sz="2000" dirty="0"/>
              <a:t>These attributes refers to class </a:t>
            </a:r>
            <a:r>
              <a:rPr lang="en-US" sz="2000" dirty="0" err="1"/>
              <a:t>savingaccount</a:t>
            </a:r>
            <a:r>
              <a:rPr lang="en-US" sz="2000" dirty="0"/>
              <a:t> and the attributes are kept private so they must be accessible within class</a:t>
            </a:r>
          </a:p>
        </p:txBody>
      </p:sp>
      <p:sp>
        <p:nvSpPr>
          <p:cNvPr id="7" name="Content Placeholder 6"/>
          <p:cNvSpPr>
            <a:spLocks noGrp="1"/>
          </p:cNvSpPr>
          <p:nvPr>
            <p:ph sz="half" idx="2"/>
          </p:nvPr>
        </p:nvSpPr>
        <p:spPr>
          <a:xfrm>
            <a:off x="457200" y="5410200"/>
            <a:ext cx="8305800" cy="639763"/>
          </a:xfrm>
        </p:spPr>
        <p:txBody>
          <a:bodyPr>
            <a:normAutofit fontScale="85000" lnSpcReduction="20000"/>
          </a:bodyPr>
          <a:lstStyle/>
          <a:p>
            <a:pPr marL="0" indent="0">
              <a:buNone/>
            </a:pPr>
            <a:r>
              <a:rPr lang="en-US" sz="2400" dirty="0"/>
              <a:t>These attributes refers to class </a:t>
            </a:r>
            <a:r>
              <a:rPr lang="en-US" sz="2400" dirty="0" err="1"/>
              <a:t>currentaccount</a:t>
            </a:r>
            <a:r>
              <a:rPr lang="en-US" sz="2400" dirty="0"/>
              <a:t> and the attributes are kept private so they must be accessible within class</a:t>
            </a:r>
          </a:p>
          <a:p>
            <a:endParaRPr lang="en-US" dirty="0"/>
          </a:p>
        </p:txBody>
      </p:sp>
      <p:sp>
        <p:nvSpPr>
          <p:cNvPr id="2" name="Date Placeholder 1"/>
          <p:cNvSpPr>
            <a:spLocks noGrp="1"/>
          </p:cNvSpPr>
          <p:nvPr>
            <p:ph type="dt" sz="half" idx="10"/>
          </p:nvPr>
        </p:nvSpPr>
        <p:spPr/>
        <p:txBody>
          <a:bodyPr/>
          <a:lstStyle/>
          <a:p>
            <a:fld id="{4647D607-3A66-4B83-AD75-44BC753E2FC2}" type="datetime1">
              <a:rPr lang="en-US" smtClean="0"/>
              <a:t>7/24/2017</a:t>
            </a:fld>
            <a:endParaRPr lang="en-US"/>
          </a:p>
        </p:txBody>
      </p:sp>
      <p:sp>
        <p:nvSpPr>
          <p:cNvPr id="6" name="Footer Placeholder 4"/>
          <p:cNvSpPr>
            <a:spLocks noGrp="1"/>
          </p:cNvSpPr>
          <p:nvPr>
            <p:ph type="ftr" sz="quarter" idx="11"/>
          </p:nvPr>
        </p:nvSpPr>
        <p:spPr/>
        <p:txBody>
          <a:bodyPr/>
          <a:lstStyle/>
          <a:p>
            <a:r>
              <a:rPr lang="en-US" dirty="0"/>
              <a:t>BSCS-415 Object Oriented Programming</a:t>
            </a:r>
          </a:p>
        </p:txBody>
      </p:sp>
      <p:sp>
        <p:nvSpPr>
          <p:cNvPr id="4" name="Slide Number Placeholder 3"/>
          <p:cNvSpPr>
            <a:spLocks noGrp="1"/>
          </p:cNvSpPr>
          <p:nvPr>
            <p:ph type="sldNum" sz="quarter" idx="12"/>
          </p:nvPr>
        </p:nvSpPr>
        <p:spPr/>
        <p:txBody>
          <a:bodyPr/>
          <a:lstStyle/>
          <a:p>
            <a:fld id="{69EAB374-37BD-4CEF-988D-F9935995E778}" type="slidenum">
              <a:rPr lang="en-US" smtClean="0"/>
              <a:t>17</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457201"/>
            <a:ext cx="3276599" cy="16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3352800"/>
            <a:ext cx="3221181"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18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33400" y="2057400"/>
            <a:ext cx="8165523" cy="838200"/>
          </a:xfrm>
        </p:spPr>
        <p:txBody>
          <a:bodyPr>
            <a:normAutofit/>
          </a:bodyPr>
          <a:lstStyle/>
          <a:p>
            <a:pPr marL="0" indent="0">
              <a:buNone/>
            </a:pPr>
            <a:r>
              <a:rPr lang="en-US" sz="2000" dirty="0"/>
              <a:t>These attributes refers to class </a:t>
            </a:r>
            <a:r>
              <a:rPr lang="en-US" sz="2000" dirty="0" err="1"/>
              <a:t>monthlysavingaccount</a:t>
            </a:r>
            <a:r>
              <a:rPr lang="en-US" sz="2000" dirty="0"/>
              <a:t> and the attributes are kept private so they must be accessible within class</a:t>
            </a:r>
          </a:p>
          <a:p>
            <a:pPr marL="0" indent="0">
              <a:buNone/>
            </a:pPr>
            <a:endParaRPr lang="en-US" dirty="0"/>
          </a:p>
        </p:txBody>
      </p:sp>
      <p:sp>
        <p:nvSpPr>
          <p:cNvPr id="7" name="Content Placeholder 6"/>
          <p:cNvSpPr>
            <a:spLocks noGrp="1"/>
          </p:cNvSpPr>
          <p:nvPr>
            <p:ph sz="half" idx="2"/>
          </p:nvPr>
        </p:nvSpPr>
        <p:spPr>
          <a:xfrm>
            <a:off x="485774" y="5181600"/>
            <a:ext cx="8201025" cy="792163"/>
          </a:xfrm>
        </p:spPr>
        <p:txBody>
          <a:bodyPr>
            <a:normAutofit/>
          </a:bodyPr>
          <a:lstStyle/>
          <a:p>
            <a:pPr marL="0" indent="0">
              <a:buNone/>
            </a:pPr>
            <a:r>
              <a:rPr lang="en-US" sz="2000" dirty="0"/>
              <a:t>These attributes refers to class </a:t>
            </a:r>
            <a:r>
              <a:rPr lang="en-US" sz="2000" dirty="0" err="1"/>
              <a:t>fixeddepositaccount</a:t>
            </a:r>
            <a:r>
              <a:rPr lang="en-US" sz="2000" dirty="0"/>
              <a:t> and the attributes are kept private so they must be accessible within class</a:t>
            </a:r>
          </a:p>
          <a:p>
            <a:pPr marL="0" indent="0">
              <a:buNone/>
            </a:pPr>
            <a:endParaRPr lang="en-US" sz="2000" dirty="0"/>
          </a:p>
        </p:txBody>
      </p:sp>
      <p:sp>
        <p:nvSpPr>
          <p:cNvPr id="2" name="Date Placeholder 1"/>
          <p:cNvSpPr>
            <a:spLocks noGrp="1"/>
          </p:cNvSpPr>
          <p:nvPr>
            <p:ph type="dt" sz="half" idx="10"/>
          </p:nvPr>
        </p:nvSpPr>
        <p:spPr/>
        <p:txBody>
          <a:bodyPr/>
          <a:lstStyle/>
          <a:p>
            <a:fld id="{2A1503EF-6FE6-4FFD-9DAD-CD95312A8CE0}" type="datetime1">
              <a:rPr lang="en-US" smtClean="0"/>
              <a:t>7/24/2017</a:t>
            </a:fld>
            <a:endParaRPr lang="en-US"/>
          </a:p>
        </p:txBody>
      </p:sp>
      <p:sp>
        <p:nvSpPr>
          <p:cNvPr id="6" name="Footer Placeholder 4"/>
          <p:cNvSpPr>
            <a:spLocks noGrp="1"/>
          </p:cNvSpPr>
          <p:nvPr>
            <p:ph type="ftr" sz="quarter" idx="11"/>
          </p:nvPr>
        </p:nvSpPr>
        <p:spPr/>
        <p:txBody>
          <a:bodyPr/>
          <a:lstStyle/>
          <a:p>
            <a:r>
              <a:rPr lang="en-US" dirty="0"/>
              <a:t>BSCS-415 Object Oriented Programming</a:t>
            </a:r>
          </a:p>
        </p:txBody>
      </p:sp>
      <p:sp>
        <p:nvSpPr>
          <p:cNvPr id="4" name="Slide Number Placeholder 3"/>
          <p:cNvSpPr>
            <a:spLocks noGrp="1"/>
          </p:cNvSpPr>
          <p:nvPr>
            <p:ph type="sldNum" sz="quarter" idx="12"/>
          </p:nvPr>
        </p:nvSpPr>
        <p:spPr/>
        <p:txBody>
          <a:bodyPr/>
          <a:lstStyle/>
          <a:p>
            <a:fld id="{69EAB374-37BD-4CEF-988D-F9935995E778}" type="slidenum">
              <a:rPr lang="en-US" smtClean="0"/>
              <a:t>18</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3886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76600"/>
            <a:ext cx="394335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29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 calling and function calling</a:t>
            </a:r>
          </a:p>
        </p:txBody>
      </p:sp>
      <p:sp>
        <p:nvSpPr>
          <p:cNvPr id="3" name="Text Placeholder 2"/>
          <p:cNvSpPr>
            <a:spLocks noGrp="1"/>
          </p:cNvSpPr>
          <p:nvPr>
            <p:ph type="body" idx="1"/>
          </p:nvPr>
        </p:nvSpPr>
        <p:spPr/>
        <p:txBody>
          <a:bodyPr/>
          <a:lstStyle/>
          <a:p>
            <a:r>
              <a:rPr lang="en-US" dirty="0"/>
              <a:t>In this section we described how we invoke functions to accomplish certain task. We also talked about parameter passing especially object passing as parameter and object returning from function.</a:t>
            </a:r>
          </a:p>
        </p:txBody>
      </p:sp>
      <p:sp>
        <p:nvSpPr>
          <p:cNvPr id="4" name="Date Placeholder 3"/>
          <p:cNvSpPr>
            <a:spLocks noGrp="1"/>
          </p:cNvSpPr>
          <p:nvPr>
            <p:ph type="dt" sz="half" idx="10"/>
          </p:nvPr>
        </p:nvSpPr>
        <p:spPr/>
        <p:txBody>
          <a:bodyPr/>
          <a:lstStyle/>
          <a:p>
            <a:fld id="{5B171308-9085-4B03-8453-126257294248}"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19</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78868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E731E8-829B-42E3-AA46-2C0F17DFA0CB}"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2</a:t>
            </a:fld>
            <a:endParaRPr lang="en-US"/>
          </a:p>
        </p:txBody>
      </p:sp>
      <p:pic>
        <p:nvPicPr>
          <p:cNvPr id="8" name="Picture 7"/>
          <p:cNvPicPr>
            <a:picLocks noChangeAspect="1"/>
          </p:cNvPicPr>
          <p:nvPr/>
        </p:nvPicPr>
        <p:blipFill>
          <a:blip r:embed="rId2"/>
          <a:stretch>
            <a:fillRect/>
          </a:stretch>
        </p:blipFill>
        <p:spPr>
          <a:xfrm>
            <a:off x="219075" y="228600"/>
            <a:ext cx="8001000" cy="2228850"/>
          </a:xfrm>
          <a:prstGeom prst="rect">
            <a:avLst/>
          </a:prstGeom>
        </p:spPr>
      </p:pic>
      <p:pic>
        <p:nvPicPr>
          <p:cNvPr id="9" name="Picture 8"/>
          <p:cNvPicPr>
            <a:picLocks noChangeAspect="1"/>
          </p:cNvPicPr>
          <p:nvPr/>
        </p:nvPicPr>
        <p:blipFill>
          <a:blip r:embed="rId3"/>
          <a:stretch>
            <a:fillRect/>
          </a:stretch>
        </p:blipFill>
        <p:spPr>
          <a:xfrm>
            <a:off x="219075" y="2636405"/>
            <a:ext cx="8001000" cy="3733800"/>
          </a:xfrm>
          <a:prstGeom prst="rect">
            <a:avLst/>
          </a:prstGeom>
        </p:spPr>
      </p:pic>
      <p:sp>
        <p:nvSpPr>
          <p:cNvPr id="12"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188813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064E0-5A5A-4E98-8849-CAD9B5D8EA93}"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20</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91731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5102D-56CE-40A2-9446-55A5CC7FD82D}"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21</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85602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a:t>
            </a:r>
          </a:p>
        </p:txBody>
      </p:sp>
      <p:sp>
        <p:nvSpPr>
          <p:cNvPr id="3" name="Text Placeholder 2"/>
          <p:cNvSpPr>
            <a:spLocks noGrp="1"/>
          </p:cNvSpPr>
          <p:nvPr>
            <p:ph type="body" idx="1"/>
          </p:nvPr>
        </p:nvSpPr>
        <p:spPr/>
        <p:txBody>
          <a:bodyPr/>
          <a:lstStyle/>
          <a:p>
            <a:r>
              <a:rPr lang="en-US" dirty="0"/>
              <a:t>In this Section we demonstrate method overloading.</a:t>
            </a:r>
          </a:p>
        </p:txBody>
      </p:sp>
      <p:sp>
        <p:nvSpPr>
          <p:cNvPr id="4" name="Date Placeholder 3"/>
          <p:cNvSpPr>
            <a:spLocks noGrp="1"/>
          </p:cNvSpPr>
          <p:nvPr>
            <p:ph type="dt" sz="half" idx="10"/>
          </p:nvPr>
        </p:nvSpPr>
        <p:spPr/>
        <p:txBody>
          <a:bodyPr/>
          <a:lstStyle/>
          <a:p>
            <a:fld id="{EA2601C0-14AD-47D3-988D-6D50553D4DED}"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22</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292009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3F7C9-307D-451A-84A0-E399B1760DF2}"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23</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303031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05572-ED35-4943-B0DE-C6ADFA74070F}"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24</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2637045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Similar objects</a:t>
            </a:r>
            <a:br>
              <a:rPr lang="en-US" dirty="0"/>
            </a:br>
            <a:r>
              <a:rPr lang="en-US" dirty="0"/>
              <a:t> </a:t>
            </a:r>
          </a:p>
        </p:txBody>
      </p:sp>
      <p:sp>
        <p:nvSpPr>
          <p:cNvPr id="3" name="Text Placeholder 2"/>
          <p:cNvSpPr>
            <a:spLocks noGrp="1"/>
          </p:cNvSpPr>
          <p:nvPr>
            <p:ph type="body" idx="1"/>
          </p:nvPr>
        </p:nvSpPr>
        <p:spPr/>
        <p:txBody>
          <a:bodyPr/>
          <a:lstStyle/>
          <a:p>
            <a:r>
              <a:rPr lang="en-US" dirty="0"/>
              <a:t>Here we describes the grouping of similar objects via arrays, list and other containers</a:t>
            </a:r>
          </a:p>
        </p:txBody>
      </p:sp>
      <p:sp>
        <p:nvSpPr>
          <p:cNvPr id="4" name="Date Placeholder 3"/>
          <p:cNvSpPr>
            <a:spLocks noGrp="1"/>
          </p:cNvSpPr>
          <p:nvPr>
            <p:ph type="dt" sz="half" idx="10"/>
          </p:nvPr>
        </p:nvSpPr>
        <p:spPr/>
        <p:txBody>
          <a:bodyPr/>
          <a:lstStyle/>
          <a:p>
            <a:fld id="{C3C23773-F819-4A69-B6FD-32BCB75AACE6}"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25</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2819203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D881-458B-48D8-AC4B-4D59CDEDDCD1}"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26</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11233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Inheritance and polymorphism </a:t>
            </a:r>
            <a:br>
              <a:rPr lang="en-US" dirty="0"/>
            </a:br>
            <a:r>
              <a:rPr lang="en-US" dirty="0"/>
              <a:t> </a:t>
            </a:r>
          </a:p>
        </p:txBody>
      </p:sp>
      <p:sp>
        <p:nvSpPr>
          <p:cNvPr id="3" name="Text Placeholder 2"/>
          <p:cNvSpPr>
            <a:spLocks noGrp="1"/>
          </p:cNvSpPr>
          <p:nvPr>
            <p:ph type="body" idx="1"/>
          </p:nvPr>
        </p:nvSpPr>
        <p:spPr/>
        <p:txBody>
          <a:bodyPr/>
          <a:lstStyle/>
          <a:p>
            <a:r>
              <a:rPr lang="en-US" dirty="0"/>
              <a:t>Here we describe about </a:t>
            </a:r>
            <a:r>
              <a:rPr lang="en-US" dirty="0">
                <a:solidFill>
                  <a:srgbClr val="FFC000"/>
                </a:solidFill>
              </a:rPr>
              <a:t>Interface, Abstract Class, Inheritance, Polymorphism, Polymorphic Array and Overriding.</a:t>
            </a:r>
          </a:p>
        </p:txBody>
      </p:sp>
      <p:sp>
        <p:nvSpPr>
          <p:cNvPr id="4" name="Date Placeholder 3"/>
          <p:cNvSpPr>
            <a:spLocks noGrp="1"/>
          </p:cNvSpPr>
          <p:nvPr>
            <p:ph type="dt" sz="half" idx="10"/>
          </p:nvPr>
        </p:nvSpPr>
        <p:spPr/>
        <p:txBody>
          <a:bodyPr/>
          <a:lstStyle/>
          <a:p>
            <a:fld id="{C3C23773-F819-4A69-B6FD-32BCB75AACE6}"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27</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1561951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D881-458B-48D8-AC4B-4D59CDEDDCD1}"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28</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354988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362075"/>
          </a:xfrm>
        </p:spPr>
        <p:txBody>
          <a:bodyPr>
            <a:normAutofit fontScale="90000"/>
          </a:bodyPr>
          <a:lstStyle/>
          <a:p>
            <a:r>
              <a:rPr lang="en-US" dirty="0"/>
              <a:t>Mathematics, logic , data structure</a:t>
            </a:r>
            <a:br>
              <a:rPr lang="en-US" dirty="0"/>
            </a:br>
            <a:r>
              <a:rPr lang="en-US" dirty="0"/>
              <a:t> </a:t>
            </a:r>
          </a:p>
        </p:txBody>
      </p:sp>
      <p:sp>
        <p:nvSpPr>
          <p:cNvPr id="3" name="Text Placeholder 2"/>
          <p:cNvSpPr>
            <a:spLocks noGrp="1"/>
          </p:cNvSpPr>
          <p:nvPr>
            <p:ph type="body" idx="1"/>
          </p:nvPr>
        </p:nvSpPr>
        <p:spPr>
          <a:xfrm>
            <a:off x="0" y="5410201"/>
            <a:ext cx="9144000" cy="990600"/>
          </a:xfrm>
        </p:spPr>
        <p:txBody>
          <a:bodyPr>
            <a:normAutofit lnSpcReduction="10000"/>
          </a:bodyPr>
          <a:lstStyle/>
          <a:p>
            <a:r>
              <a:rPr lang="en-US" dirty="0">
                <a:solidFill>
                  <a:srgbClr val="FFC000"/>
                </a:solidFill>
              </a:rPr>
              <a:t>It is a part of </a:t>
            </a:r>
            <a:r>
              <a:rPr lang="en-US" dirty="0" err="1">
                <a:solidFill>
                  <a:srgbClr val="FFC000"/>
                </a:solidFill>
              </a:rPr>
              <a:t>monthlysavingaccount</a:t>
            </a:r>
            <a:r>
              <a:rPr lang="en-US" dirty="0">
                <a:solidFill>
                  <a:srgbClr val="FFC000"/>
                </a:solidFill>
              </a:rPr>
              <a:t> in which we calculate monthly profit depending upon the current interest rate of the bank. You cannot withdraw your amount before a month.</a:t>
            </a:r>
          </a:p>
        </p:txBody>
      </p:sp>
      <p:sp>
        <p:nvSpPr>
          <p:cNvPr id="4" name="Date Placeholder 3"/>
          <p:cNvSpPr>
            <a:spLocks noGrp="1"/>
          </p:cNvSpPr>
          <p:nvPr>
            <p:ph type="dt" sz="half" idx="10"/>
          </p:nvPr>
        </p:nvSpPr>
        <p:spPr/>
        <p:txBody>
          <a:bodyPr/>
          <a:lstStyle/>
          <a:p>
            <a:fld id="{C3C23773-F819-4A69-B6FD-32BCB75AACE6}"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29</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07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7307"/>
            <a:ext cx="8229600" cy="496093"/>
          </a:xfrm>
        </p:spPr>
        <p:txBody>
          <a:bodyPr>
            <a:normAutofit fontScale="90000"/>
          </a:bodyPr>
          <a:lstStyle/>
          <a:p>
            <a:r>
              <a:rPr lang="en-US" dirty="0">
                <a:solidFill>
                  <a:srgbClr val="FFC000"/>
                </a:solidFill>
              </a:rPr>
              <a:t>Contents</a:t>
            </a:r>
          </a:p>
        </p:txBody>
      </p:sp>
      <p:sp>
        <p:nvSpPr>
          <p:cNvPr id="3" name="Content Placeholder 2"/>
          <p:cNvSpPr>
            <a:spLocks noGrp="1"/>
          </p:cNvSpPr>
          <p:nvPr>
            <p:ph idx="1"/>
          </p:nvPr>
        </p:nvSpPr>
        <p:spPr>
          <a:xfrm>
            <a:off x="0" y="624648"/>
            <a:ext cx="3505200" cy="5714240"/>
          </a:xfrm>
          <a:ln>
            <a:solidFill>
              <a:srgbClr val="FFC000"/>
            </a:solidFill>
          </a:ln>
        </p:spPr>
        <p:txBody>
          <a:bodyPr>
            <a:normAutofit fontScale="40000" lnSpcReduction="20000"/>
          </a:bodyPr>
          <a:lstStyle/>
          <a:p>
            <a:r>
              <a:rPr lang="en-US" sz="2900" dirty="0">
                <a:solidFill>
                  <a:srgbClr val="FFC000"/>
                </a:solidFill>
              </a:rPr>
              <a:t>Introduction</a:t>
            </a:r>
          </a:p>
          <a:p>
            <a:pPr lvl="2"/>
            <a:r>
              <a:rPr lang="en-US" sz="2900" dirty="0"/>
              <a:t>Problem Statement </a:t>
            </a:r>
          </a:p>
          <a:p>
            <a:pPr lvl="2"/>
            <a:r>
              <a:rPr lang="en-US" sz="2900" dirty="0"/>
              <a:t>Why It is important to Solve the Chosen Problem?</a:t>
            </a:r>
          </a:p>
          <a:p>
            <a:pPr lvl="2"/>
            <a:r>
              <a:rPr lang="en-US" sz="2900" dirty="0"/>
              <a:t>Sample Input </a:t>
            </a:r>
          </a:p>
          <a:p>
            <a:pPr lvl="2"/>
            <a:r>
              <a:rPr lang="en-US" sz="2900" dirty="0"/>
              <a:t>Sample Output</a:t>
            </a:r>
          </a:p>
          <a:p>
            <a:r>
              <a:rPr lang="en-US" sz="4000" dirty="0">
                <a:solidFill>
                  <a:srgbClr val="FFC000"/>
                </a:solidFill>
              </a:rPr>
              <a:t>Filing</a:t>
            </a:r>
          </a:p>
          <a:p>
            <a:r>
              <a:rPr lang="en-US" sz="2900" dirty="0">
                <a:solidFill>
                  <a:srgbClr val="FFC000"/>
                </a:solidFill>
              </a:rPr>
              <a:t>UML Diagrams</a:t>
            </a:r>
          </a:p>
          <a:p>
            <a:pPr lvl="2"/>
            <a:r>
              <a:rPr lang="en-US" sz="2900" dirty="0"/>
              <a:t>UML of Main Class  </a:t>
            </a:r>
          </a:p>
          <a:p>
            <a:pPr lvl="2"/>
            <a:r>
              <a:rPr lang="en-US" sz="2900" dirty="0"/>
              <a:t>UML  Showing Association between Classes</a:t>
            </a:r>
          </a:p>
          <a:p>
            <a:pPr lvl="2"/>
            <a:r>
              <a:rPr lang="en-US" sz="2900" dirty="0"/>
              <a:t>UML Showing  Composition between Classes</a:t>
            </a:r>
          </a:p>
          <a:p>
            <a:pPr lvl="2"/>
            <a:r>
              <a:rPr lang="en-US" sz="2900" dirty="0"/>
              <a:t>UML Showing  Inheritance between Classes</a:t>
            </a:r>
          </a:p>
          <a:p>
            <a:pPr lvl="2"/>
            <a:r>
              <a:rPr lang="en-US" sz="2900" dirty="0"/>
              <a:t>UML Showing  Filing </a:t>
            </a:r>
          </a:p>
          <a:p>
            <a:pPr lvl="2"/>
            <a:r>
              <a:rPr lang="en-US" sz="2900" dirty="0"/>
              <a:t>UML Showing Exceptions</a:t>
            </a:r>
          </a:p>
          <a:p>
            <a:pPr lvl="2"/>
            <a:r>
              <a:rPr lang="en-US" sz="2900" dirty="0"/>
              <a:t>Overall UML Diagram of System</a:t>
            </a:r>
          </a:p>
          <a:p>
            <a:r>
              <a:rPr lang="en-US" sz="2900" dirty="0">
                <a:solidFill>
                  <a:srgbClr val="FFC000"/>
                </a:solidFill>
              </a:rPr>
              <a:t>Attributes Handling</a:t>
            </a:r>
          </a:p>
          <a:p>
            <a:pPr lvl="2"/>
            <a:r>
              <a:rPr lang="en-US" sz="2900" dirty="0"/>
              <a:t>Private</a:t>
            </a:r>
          </a:p>
          <a:p>
            <a:pPr lvl="2"/>
            <a:r>
              <a:rPr lang="en-US" sz="2900" dirty="0"/>
              <a:t> static</a:t>
            </a:r>
          </a:p>
          <a:p>
            <a:pPr lvl="2"/>
            <a:r>
              <a:rPr lang="en-US" sz="2900" dirty="0"/>
              <a:t> final</a:t>
            </a:r>
          </a:p>
          <a:p>
            <a:r>
              <a:rPr lang="en-US" sz="2900" dirty="0">
                <a:solidFill>
                  <a:srgbClr val="FFC000"/>
                </a:solidFill>
              </a:rPr>
              <a:t>Code snippets of Constructor calling different types </a:t>
            </a:r>
          </a:p>
          <a:p>
            <a:pPr algn="just"/>
            <a:r>
              <a:rPr lang="en-US" dirty="0">
                <a:solidFill>
                  <a:srgbClr val="FFC000"/>
                </a:solidFill>
              </a:rPr>
              <a:t>Code Snippets of Copy</a:t>
            </a:r>
          </a:p>
          <a:p>
            <a:pPr lvl="2" algn="just"/>
            <a:r>
              <a:rPr lang="en-US" dirty="0"/>
              <a:t>Shallow copy Concept</a:t>
            </a:r>
          </a:p>
          <a:p>
            <a:pPr lvl="2" algn="just"/>
            <a:r>
              <a:rPr lang="en-US" dirty="0"/>
              <a:t>Deep Copy Concept         </a:t>
            </a:r>
          </a:p>
          <a:p>
            <a:pPr marL="457200" lvl="1"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C4E731E8-829B-42E3-AA46-2C0F17DFA0CB}"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3</a:t>
            </a:fld>
            <a:endParaRPr lang="en-US"/>
          </a:p>
        </p:txBody>
      </p:sp>
      <p:sp>
        <p:nvSpPr>
          <p:cNvPr id="8" name="Content Placeholder 2"/>
          <p:cNvSpPr txBox="1">
            <a:spLocks/>
          </p:cNvSpPr>
          <p:nvPr/>
        </p:nvSpPr>
        <p:spPr>
          <a:xfrm>
            <a:off x="3810000" y="624648"/>
            <a:ext cx="4876800" cy="3794952"/>
          </a:xfrm>
          <a:prstGeom prst="rect">
            <a:avLst/>
          </a:prstGeom>
          <a:ln>
            <a:solidFill>
              <a:srgbClr val="FFC000"/>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FFC000"/>
                </a:solidFill>
              </a:rPr>
              <a:t>Code Snippets of Function Calling</a:t>
            </a:r>
          </a:p>
          <a:p>
            <a:pPr lvl="2"/>
            <a:r>
              <a:rPr lang="en-US" sz="1600" dirty="0"/>
              <a:t>Showing Object passing as parameter</a:t>
            </a:r>
          </a:p>
          <a:p>
            <a:pPr lvl="2"/>
            <a:r>
              <a:rPr lang="en-US" sz="1600" dirty="0"/>
              <a:t>Showing Object  returns from function in class</a:t>
            </a:r>
          </a:p>
          <a:p>
            <a:r>
              <a:rPr lang="en-US" sz="1600" dirty="0">
                <a:solidFill>
                  <a:srgbClr val="FFC000"/>
                </a:solidFill>
              </a:rPr>
              <a:t>Code Snippets of Overloading</a:t>
            </a:r>
          </a:p>
          <a:p>
            <a:r>
              <a:rPr lang="en-US" sz="1600" dirty="0">
                <a:solidFill>
                  <a:srgbClr val="FFC000"/>
                </a:solidFill>
              </a:rPr>
              <a:t>Code Snippets of using arrays </a:t>
            </a:r>
          </a:p>
          <a:p>
            <a:pPr lvl="2"/>
            <a:r>
              <a:rPr lang="en-US" sz="1600" dirty="0"/>
              <a:t>Array of Objects</a:t>
            </a:r>
          </a:p>
          <a:p>
            <a:pPr lvl="2"/>
            <a:r>
              <a:rPr lang="en-US" sz="1600" dirty="0"/>
              <a:t>Polymorphic Array</a:t>
            </a:r>
          </a:p>
          <a:p>
            <a:pPr lvl="2"/>
            <a:r>
              <a:rPr lang="en-US" sz="1600" dirty="0" err="1"/>
              <a:t>ArrayList</a:t>
            </a:r>
            <a:endParaRPr lang="en-US" sz="1600" dirty="0"/>
          </a:p>
          <a:p>
            <a:r>
              <a:rPr lang="en-US" sz="1600" dirty="0">
                <a:solidFill>
                  <a:srgbClr val="FFC000"/>
                </a:solidFill>
              </a:rPr>
              <a:t>Code Snippets of Overriding</a:t>
            </a:r>
          </a:p>
          <a:p>
            <a:r>
              <a:rPr lang="en-US" sz="1600" dirty="0">
                <a:solidFill>
                  <a:srgbClr val="FFC000"/>
                </a:solidFill>
              </a:rPr>
              <a:t>Code Snippets of Type Casting and Boxing-</a:t>
            </a:r>
            <a:r>
              <a:rPr lang="en-US" sz="1600" dirty="0" err="1">
                <a:solidFill>
                  <a:srgbClr val="FFC000"/>
                </a:solidFill>
              </a:rPr>
              <a:t>unBoxing</a:t>
            </a:r>
            <a:endParaRPr lang="en-US" sz="1600" dirty="0">
              <a:solidFill>
                <a:srgbClr val="FFC000"/>
              </a:solidFill>
            </a:endParaRPr>
          </a:p>
          <a:p>
            <a:r>
              <a:rPr lang="en-US" sz="1600" dirty="0"/>
              <a:t>Exceptions</a:t>
            </a:r>
          </a:p>
          <a:p>
            <a:r>
              <a:rPr lang="en-US" sz="1600" dirty="0"/>
              <a:t>Learning and achievements</a:t>
            </a:r>
          </a:p>
          <a:p>
            <a:r>
              <a:rPr lang="en-US" sz="1600" dirty="0"/>
              <a:t>Improvement and Future Work</a:t>
            </a:r>
          </a:p>
          <a:p>
            <a:endParaRPr lang="en-US" sz="1600" dirty="0"/>
          </a:p>
          <a:p>
            <a:endParaRPr lang="en-US" sz="1600" dirty="0"/>
          </a:p>
          <a:p>
            <a:pPr marL="457200" lvl="1" indent="0">
              <a:buFont typeface="Arial" pitchFamily="34" charset="0"/>
              <a:buNone/>
            </a:pPr>
            <a:endParaRPr lang="en-US" sz="1600" dirty="0"/>
          </a:p>
          <a:p>
            <a:pPr marL="0" indent="0">
              <a:buFont typeface="Arial" pitchFamily="34" charset="0"/>
              <a:buNone/>
            </a:pPr>
            <a:endParaRPr lang="en-US" sz="1600" dirty="0"/>
          </a:p>
        </p:txBody>
      </p:sp>
      <p:sp>
        <p:nvSpPr>
          <p:cNvPr id="9" name="TextBox 8"/>
          <p:cNvSpPr txBox="1"/>
          <p:nvPr/>
        </p:nvSpPr>
        <p:spPr>
          <a:xfrm>
            <a:off x="3722255" y="5035167"/>
            <a:ext cx="4648200" cy="1692771"/>
          </a:xfrm>
          <a:prstGeom prst="rect">
            <a:avLst/>
          </a:prstGeom>
          <a:solidFill>
            <a:srgbClr val="92D050"/>
          </a:solidFill>
        </p:spPr>
        <p:txBody>
          <a:bodyPr wrap="square" rtlCol="0">
            <a:spAutoFit/>
          </a:bodyPr>
          <a:lstStyle/>
          <a:p>
            <a:r>
              <a:rPr lang="en-US" dirty="0"/>
              <a:t>Singleton Pattern (Bonus)</a:t>
            </a:r>
          </a:p>
          <a:p>
            <a:r>
              <a:rPr lang="en-US" dirty="0"/>
              <a:t>Composite Pattern( Bonus)  </a:t>
            </a:r>
            <a:br>
              <a:rPr lang="en-US" dirty="0"/>
            </a:br>
            <a:r>
              <a:rPr lang="en-US" dirty="0"/>
              <a:t>Java </a:t>
            </a:r>
            <a:r>
              <a:rPr lang="en-US" dirty="0" err="1"/>
              <a:t>Fx</a:t>
            </a:r>
            <a:r>
              <a:rPr lang="en-US" dirty="0"/>
              <a:t> GUI (Bonus) </a:t>
            </a:r>
          </a:p>
          <a:p>
            <a:r>
              <a:rPr lang="en-US" dirty="0"/>
              <a:t>MVC Pattern (Compulsory)---</a:t>
            </a:r>
            <a:r>
              <a:rPr lang="en-US" sz="1400" dirty="0">
                <a:solidFill>
                  <a:srgbClr val="FF0000"/>
                </a:solidFill>
              </a:rPr>
              <a:t>Organizing your code into multiple folders namely Model, View and Controller</a:t>
            </a:r>
          </a:p>
          <a:p>
            <a:endParaRPr lang="en-US" dirty="0"/>
          </a:p>
        </p:txBody>
      </p:sp>
      <p:sp>
        <p:nvSpPr>
          <p:cNvPr id="10" name="TextBox 9"/>
          <p:cNvSpPr txBox="1"/>
          <p:nvPr/>
        </p:nvSpPr>
        <p:spPr>
          <a:xfrm>
            <a:off x="3733800" y="4575830"/>
            <a:ext cx="4648200" cy="369332"/>
          </a:xfrm>
          <a:prstGeom prst="rect">
            <a:avLst/>
          </a:prstGeom>
          <a:solidFill>
            <a:srgbClr val="92D050"/>
          </a:solidFill>
        </p:spPr>
        <p:txBody>
          <a:bodyPr wrap="square" rtlCol="0">
            <a:spAutoFit/>
          </a:bodyPr>
          <a:lstStyle/>
          <a:p>
            <a:r>
              <a:rPr lang="en-US"/>
              <a:t>Demo and Queries</a:t>
            </a:r>
            <a:endParaRPr lang="en-US" dirty="0"/>
          </a:p>
        </p:txBody>
      </p:sp>
      <p:sp>
        <p:nvSpPr>
          <p:cNvPr id="11"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465965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Content Placeholder 4"/>
          <p:cNvSpPr>
            <a:spLocks noGrp="1"/>
          </p:cNvSpPr>
          <p:nvPr>
            <p:ph idx="1"/>
          </p:nvPr>
        </p:nvSpPr>
        <p:spPr>
          <a:xfrm>
            <a:off x="1" y="4953000"/>
            <a:ext cx="9144000" cy="1173163"/>
          </a:xfrm>
        </p:spPr>
        <p:txBody>
          <a:bodyPr>
            <a:normAutofit fontScale="92500" lnSpcReduction="10000"/>
          </a:bodyPr>
          <a:lstStyle/>
          <a:p>
            <a:pPr marL="0" indent="0">
              <a:buNone/>
            </a:pPr>
            <a:r>
              <a:rPr lang="en-US" sz="2000" dirty="0"/>
              <a:t>This is the part of new account function in class </a:t>
            </a:r>
            <a:r>
              <a:rPr lang="en-US" sz="2000" dirty="0" err="1"/>
              <a:t>headoffice</a:t>
            </a:r>
            <a:r>
              <a:rPr lang="en-US" sz="2000" dirty="0"/>
              <a:t> and it only use for fixed deposit account. In this function we calculate the final amount depending on the interest rate of 1 year/3 years/5years/10 years and quarterly compound interest added every year to the profit. You cannot withdraw your amount before chosen time period of fixed amount. </a:t>
            </a:r>
          </a:p>
        </p:txBody>
      </p:sp>
      <p:sp>
        <p:nvSpPr>
          <p:cNvPr id="2" name="Date Placeholder 1"/>
          <p:cNvSpPr>
            <a:spLocks noGrp="1"/>
          </p:cNvSpPr>
          <p:nvPr>
            <p:ph type="dt" sz="half" idx="10"/>
          </p:nvPr>
        </p:nvSpPr>
        <p:spPr/>
        <p:txBody>
          <a:bodyPr/>
          <a:lstStyle/>
          <a:p>
            <a:fld id="{7227D881-458B-48D8-AC4B-4D59CDEDDCD1}" type="datetime1">
              <a:rPr lang="en-US" smtClean="0"/>
              <a:t>7/24/2017</a:t>
            </a:fld>
            <a:endParaRPr lang="en-US"/>
          </a:p>
        </p:txBody>
      </p:sp>
      <p:sp>
        <p:nvSpPr>
          <p:cNvPr id="6" name="Footer Placeholder 4"/>
          <p:cNvSpPr>
            <a:spLocks noGrp="1"/>
          </p:cNvSpPr>
          <p:nvPr>
            <p:ph type="ftr" sz="quarter" idx="11"/>
          </p:nvPr>
        </p:nvSpPr>
        <p:spPr/>
        <p:txBody>
          <a:bodyPr/>
          <a:lstStyle/>
          <a:p>
            <a:r>
              <a:rPr lang="en-US" dirty="0"/>
              <a:t>BSCS-415 Object Oriented Programming</a:t>
            </a:r>
          </a:p>
        </p:txBody>
      </p:sp>
      <p:sp>
        <p:nvSpPr>
          <p:cNvPr id="4" name="Slide Number Placeholder 3"/>
          <p:cNvSpPr>
            <a:spLocks noGrp="1"/>
          </p:cNvSpPr>
          <p:nvPr>
            <p:ph type="sldNum" sz="quarter" idx="12"/>
          </p:nvPr>
        </p:nvSpPr>
        <p:spPr/>
        <p:txBody>
          <a:bodyPr/>
          <a:lstStyle/>
          <a:p>
            <a:fld id="{69EAB374-37BD-4CEF-988D-F9935995E778}" type="slidenum">
              <a:rPr lang="en-US" smtClean="0"/>
              <a:t>30</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4801"/>
            <a:ext cx="9144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6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1003300"/>
          </a:xfrm>
        </p:spPr>
        <p:txBody>
          <a:bodyPr>
            <a:normAutofit/>
          </a:bodyPr>
          <a:lstStyle/>
          <a:p>
            <a:r>
              <a:rPr lang="en-US" dirty="0"/>
              <a:t>Encryption &amp; Decryption</a:t>
            </a:r>
          </a:p>
        </p:txBody>
      </p:sp>
      <p:sp>
        <p:nvSpPr>
          <p:cNvPr id="3" name="Text Placeholder 2"/>
          <p:cNvSpPr>
            <a:spLocks noGrp="1"/>
          </p:cNvSpPr>
          <p:nvPr>
            <p:ph type="body" idx="1"/>
          </p:nvPr>
        </p:nvSpPr>
        <p:spPr>
          <a:xfrm>
            <a:off x="761999" y="4191000"/>
            <a:ext cx="7772400" cy="1500187"/>
          </a:xfrm>
        </p:spPr>
        <p:txBody>
          <a:bodyPr>
            <a:normAutofit fontScale="92500" lnSpcReduction="10000"/>
          </a:bodyPr>
          <a:lstStyle/>
          <a:p>
            <a:r>
              <a:rPr lang="en-US" dirty="0"/>
              <a:t>We use encryption decryption in pin number. While creating new account your pin number doesn’t save directly rather its encrypted version save in file for security purpose.</a:t>
            </a:r>
          </a:p>
          <a:p>
            <a:r>
              <a:rPr lang="en-US" dirty="0"/>
              <a:t>While performing transaction it reads pin number from account and decrypt it for checking authentic pin number entered by the user.</a:t>
            </a:r>
          </a:p>
        </p:txBody>
      </p:sp>
      <p:sp>
        <p:nvSpPr>
          <p:cNvPr id="4" name="Date Placeholder 3"/>
          <p:cNvSpPr>
            <a:spLocks noGrp="1"/>
          </p:cNvSpPr>
          <p:nvPr>
            <p:ph type="dt" sz="half" idx="10"/>
          </p:nvPr>
        </p:nvSpPr>
        <p:spPr/>
        <p:txBody>
          <a:bodyPr/>
          <a:lstStyle/>
          <a:p>
            <a:fld id="{71B1524D-18C4-448D-9FED-2D8CABAFF6F7}" type="datetime1">
              <a:rPr lang="en-US" smtClean="0"/>
              <a:t>7/24/2017</a:t>
            </a:fld>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31</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471747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445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a:t>Encryption IN GUI</a:t>
            </a:r>
            <a:br>
              <a:rPr lang="en-US" dirty="0"/>
            </a:br>
            <a:br>
              <a:rPr lang="en-US" dirty="0"/>
            </a:br>
            <a:endParaRPr lang="en-US" dirty="0"/>
          </a:p>
        </p:txBody>
      </p:sp>
      <p:sp>
        <p:nvSpPr>
          <p:cNvPr id="35" name="Text Placeholder 34"/>
          <p:cNvSpPr>
            <a:spLocks noGrp="1"/>
          </p:cNvSpPr>
          <p:nvPr>
            <p:ph type="body" idx="1"/>
          </p:nvPr>
        </p:nvSpPr>
        <p:spPr/>
        <p:txBody>
          <a:bodyPr/>
          <a:lstStyle/>
          <a:p>
            <a:r>
              <a:rPr lang="en-US" dirty="0"/>
              <a:t>We have used encryption for saving an encrypted pin in a file so that if our file have been stolen then the saved pin would be encrypted and for performing transaction our app decrypted pin at run time(where as decryption is same as console application)</a:t>
            </a:r>
          </a:p>
          <a:p>
            <a:endParaRPr lang="en-US" dirty="0"/>
          </a:p>
        </p:txBody>
      </p:sp>
      <p:sp>
        <p:nvSpPr>
          <p:cNvPr id="2" name="Date Placeholder 1"/>
          <p:cNvSpPr>
            <a:spLocks noGrp="1"/>
          </p:cNvSpPr>
          <p:nvPr>
            <p:ph type="dt" sz="half" idx="10"/>
          </p:nvPr>
        </p:nvSpPr>
        <p:spPr/>
        <p:txBody>
          <a:bodyPr/>
          <a:lstStyle/>
          <a:p>
            <a:fld id="{7227D881-458B-48D8-AC4B-4D59CDEDDCD1}" type="datetime1">
              <a:rPr lang="en-US" smtClean="0"/>
              <a:t>7/24/2017</a:t>
            </a:fld>
            <a:endParaRPr lang="en-US"/>
          </a:p>
        </p:txBody>
      </p:sp>
      <p:sp>
        <p:nvSpPr>
          <p:cNvPr id="6" name="Footer Placeholder 4"/>
          <p:cNvSpPr>
            <a:spLocks noGrp="1"/>
          </p:cNvSpPr>
          <p:nvPr>
            <p:ph type="ftr" sz="quarter" idx="11"/>
          </p:nvPr>
        </p:nvSpPr>
        <p:spPr/>
        <p:txBody>
          <a:bodyPr/>
          <a:lstStyle/>
          <a:p>
            <a:r>
              <a:rPr lang="en-US" dirty="0"/>
              <a:t>BSCS-415 Object Oriented Programming</a:t>
            </a:r>
          </a:p>
        </p:txBody>
      </p:sp>
      <p:sp>
        <p:nvSpPr>
          <p:cNvPr id="4" name="Slide Number Placeholder 3"/>
          <p:cNvSpPr>
            <a:spLocks noGrp="1"/>
          </p:cNvSpPr>
          <p:nvPr>
            <p:ph type="sldNum" sz="quarter" idx="12"/>
          </p:nvPr>
        </p:nvSpPr>
        <p:spPr/>
        <p:txBody>
          <a:bodyPr/>
          <a:lstStyle/>
          <a:p>
            <a:fld id="{69EAB374-37BD-4CEF-988D-F9935995E778}" type="slidenum">
              <a:rPr lang="en-US" smtClean="0"/>
              <a:t>32</a:t>
            </a:fld>
            <a:endParaRPr lang="en-US"/>
          </a:p>
        </p:txBody>
      </p:sp>
      <p:pic>
        <p:nvPicPr>
          <p:cNvPr id="37" name="Picture 3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707192"/>
            <a:ext cx="3953427" cy="1600423"/>
          </a:xfrm>
          <a:prstGeom prst="rect">
            <a:avLst/>
          </a:prstGeom>
        </p:spPr>
      </p:pic>
    </p:spTree>
    <p:extLst>
      <p:ext uri="{BB962C8B-B14F-4D97-AF65-F5344CB8AC3E}">
        <p14:creationId xmlns:p14="http://schemas.microsoft.com/office/powerpoint/2010/main" val="671202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406" y="152400"/>
            <a:ext cx="7772400" cy="1362075"/>
          </a:xfrm>
        </p:spPr>
        <p:txBody>
          <a:bodyPr/>
          <a:lstStyle/>
          <a:p>
            <a:r>
              <a:rPr lang="en-US" dirty="0"/>
              <a:t>Learning and Achievements</a:t>
            </a:r>
          </a:p>
        </p:txBody>
      </p:sp>
      <p:sp>
        <p:nvSpPr>
          <p:cNvPr id="3" name="Text Placeholder 2"/>
          <p:cNvSpPr>
            <a:spLocks noGrp="1"/>
          </p:cNvSpPr>
          <p:nvPr>
            <p:ph type="body" idx="1"/>
          </p:nvPr>
        </p:nvSpPr>
        <p:spPr/>
        <p:txBody>
          <a:bodyPr/>
          <a:lstStyle/>
          <a:p>
            <a:r>
              <a:rPr lang="en-US" dirty="0"/>
              <a:t>The things we  have learned is that how to make application using java how to link coding to user interface how to deal or solve real life problem using java</a:t>
            </a:r>
          </a:p>
          <a:p>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33</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2995216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E4C7C-6821-4784-83D3-07FF2026B858}" type="datetime1">
              <a:rPr lang="en-US" smtClean="0"/>
              <a:t>7/24/2017</a:t>
            </a:fld>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t>34</a:t>
            </a:fld>
            <a:endParaRPr lang="en-US"/>
          </a:p>
        </p:txBody>
      </p:sp>
      <p:sp>
        <p:nvSpPr>
          <p:cNvPr id="6"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628879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Improvements and future work</a:t>
            </a:r>
          </a:p>
        </p:txBody>
      </p:sp>
      <p:sp>
        <p:nvSpPr>
          <p:cNvPr id="3" name="Text Placeholder 2"/>
          <p:cNvSpPr>
            <a:spLocks noGrp="1"/>
          </p:cNvSpPr>
          <p:nvPr>
            <p:ph type="body" idx="1"/>
          </p:nvPr>
        </p:nvSpPr>
        <p:spPr/>
        <p:txBody>
          <a:bodyPr/>
          <a:lstStyle/>
          <a:p>
            <a:r>
              <a:rPr lang="en-US" dirty="0"/>
              <a:t>We will try to improve limit of text field length ,run time comparison of text field making shortcut keys for accounts connect it to websites length of text field handlings </a:t>
            </a:r>
            <a:r>
              <a:rPr lang="en-US" dirty="0" err="1"/>
              <a:t>etc</a:t>
            </a:r>
            <a:endParaRPr lang="en-US" dirty="0"/>
          </a:p>
          <a:p>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35</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3731331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7875"/>
          </a:xfrm>
        </p:spPr>
        <p:txBody>
          <a:bodyPr/>
          <a:lstStyle/>
          <a:p>
            <a:r>
              <a:rPr lang="en-US" dirty="0"/>
              <a:t>Demo and Queries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417638"/>
            <a:ext cx="7315200" cy="4938712"/>
          </a:xfrm>
        </p:spPr>
      </p:pic>
      <p:sp>
        <p:nvSpPr>
          <p:cNvPr id="4" name="Date Placeholder 3"/>
          <p:cNvSpPr>
            <a:spLocks noGrp="1"/>
          </p:cNvSpPr>
          <p:nvPr>
            <p:ph type="dt" sz="half" idx="10"/>
          </p:nvPr>
        </p:nvSpPr>
        <p:spPr/>
        <p:txBody>
          <a:bodyPr/>
          <a:lstStyle/>
          <a:p>
            <a:fld id="{6A1913C6-BCA6-4507-A015-E83913D35C31}"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36</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
        <p:nvSpPr>
          <p:cNvPr id="3" name="TextBox 2"/>
          <p:cNvSpPr txBox="1"/>
          <p:nvPr/>
        </p:nvSpPr>
        <p:spPr>
          <a:xfrm>
            <a:off x="1485900" y="988836"/>
            <a:ext cx="5715000" cy="369332"/>
          </a:xfrm>
          <a:prstGeom prst="rect">
            <a:avLst/>
          </a:prstGeom>
          <a:noFill/>
        </p:spPr>
        <p:txBody>
          <a:bodyPr wrap="square" rtlCol="0">
            <a:spAutoFit/>
          </a:bodyPr>
          <a:lstStyle/>
          <a:p>
            <a:r>
              <a:rPr lang="en-US" dirty="0"/>
              <a:t>Main page</a:t>
            </a:r>
          </a:p>
        </p:txBody>
      </p:sp>
    </p:spTree>
    <p:extLst>
      <p:ext uri="{BB962C8B-B14F-4D97-AF65-F5344CB8AC3E}">
        <p14:creationId xmlns:p14="http://schemas.microsoft.com/office/powerpoint/2010/main" val="242883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ADMIN INTERFACE</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3810000" cy="3048000"/>
          </a:xfrm>
        </p:spPr>
      </p:pic>
      <p:sp>
        <p:nvSpPr>
          <p:cNvPr id="2" name="Date Placeholder 1"/>
          <p:cNvSpPr>
            <a:spLocks noGrp="1"/>
          </p:cNvSpPr>
          <p:nvPr>
            <p:ph type="dt" sz="half" idx="10"/>
          </p:nvPr>
        </p:nvSpPr>
        <p:spPr/>
        <p:txBody>
          <a:bodyPr/>
          <a:lstStyle/>
          <a:p>
            <a:fld id="{2DDD9B06-C460-4C8B-BA45-44F754E866A6}" type="datetime1">
              <a:rPr lang="en-US" smtClean="0"/>
              <a:t>7/24/2017</a:t>
            </a:fld>
            <a:endParaRPr lang="en-US"/>
          </a:p>
        </p:txBody>
      </p:sp>
      <p:sp>
        <p:nvSpPr>
          <p:cNvPr id="6" name="Footer Placeholder 4"/>
          <p:cNvSpPr>
            <a:spLocks noGrp="1"/>
          </p:cNvSpPr>
          <p:nvPr>
            <p:ph type="ftr" sz="quarter" idx="11"/>
          </p:nvPr>
        </p:nvSpPr>
        <p:spPr/>
        <p:txBody>
          <a:bodyPr/>
          <a:lstStyle/>
          <a:p>
            <a:r>
              <a:rPr lang="en-US" dirty="0"/>
              <a:t>BSCS-415 Object Oriented Programming</a:t>
            </a:r>
          </a:p>
        </p:txBody>
      </p:sp>
      <p:sp>
        <p:nvSpPr>
          <p:cNvPr id="4" name="Slide Number Placeholder 3"/>
          <p:cNvSpPr>
            <a:spLocks noGrp="1"/>
          </p:cNvSpPr>
          <p:nvPr>
            <p:ph type="sldNum" sz="quarter" idx="12"/>
          </p:nvPr>
        </p:nvSpPr>
        <p:spPr/>
        <p:txBody>
          <a:bodyPr/>
          <a:lstStyle/>
          <a:p>
            <a:fld id="{69EAB374-37BD-4CEF-988D-F9935995E778}" type="slidenum">
              <a:rPr lang="en-US" smtClean="0"/>
              <a:t>37</a:t>
            </a:fld>
            <a:endParaRPr lang="en-US"/>
          </a:p>
        </p:txBody>
      </p:sp>
      <p:sp>
        <p:nvSpPr>
          <p:cNvPr id="7" name="TextBox 6"/>
          <p:cNvSpPr txBox="1"/>
          <p:nvPr/>
        </p:nvSpPr>
        <p:spPr>
          <a:xfrm>
            <a:off x="457200" y="4419600"/>
            <a:ext cx="3352800" cy="646331"/>
          </a:xfrm>
          <a:prstGeom prst="rect">
            <a:avLst/>
          </a:prstGeom>
          <a:noFill/>
        </p:spPr>
        <p:txBody>
          <a:bodyPr wrap="square" rtlCol="0">
            <a:spAutoFit/>
          </a:bodyPr>
          <a:lstStyle/>
          <a:p>
            <a:r>
              <a:rPr lang="en-US" dirty="0"/>
              <a:t>Admin’s security password</a:t>
            </a:r>
          </a:p>
          <a:p>
            <a:endParaRPr lang="en-US" dirty="0"/>
          </a:p>
        </p:txBody>
      </p:sp>
      <p:sp>
        <p:nvSpPr>
          <p:cNvPr id="9" name="TextBox 8"/>
          <p:cNvSpPr txBox="1"/>
          <p:nvPr/>
        </p:nvSpPr>
        <p:spPr>
          <a:xfrm>
            <a:off x="5181600" y="4426545"/>
            <a:ext cx="3505200" cy="1200329"/>
          </a:xfrm>
          <a:prstGeom prst="rect">
            <a:avLst/>
          </a:prstGeom>
          <a:noFill/>
        </p:spPr>
        <p:txBody>
          <a:bodyPr wrap="square" rtlCol="0">
            <a:spAutoFit/>
          </a:bodyPr>
          <a:lstStyle/>
          <a:p>
            <a:r>
              <a:rPr lang="en-US" dirty="0"/>
              <a:t>Admin’s changing password</a:t>
            </a:r>
          </a:p>
          <a:p>
            <a:endParaRPr lang="en-US" dirty="0"/>
          </a:p>
          <a:p>
            <a:endParaRPr lang="en-US" dirty="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56" y="1349742"/>
            <a:ext cx="457264" cy="34294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4187" y="1220473"/>
            <a:ext cx="5287113" cy="3122927"/>
          </a:xfrm>
          <a:prstGeom prst="rect">
            <a:avLst/>
          </a:prstGeom>
        </p:spPr>
      </p:pic>
    </p:spTree>
    <p:extLst>
      <p:ext uri="{BB962C8B-B14F-4D97-AF65-F5344CB8AC3E}">
        <p14:creationId xmlns:p14="http://schemas.microsoft.com/office/powerpoint/2010/main" val="2066111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38</a:t>
            </a:fld>
            <a:endParaRPr lang="en-US"/>
          </a:p>
        </p:txBody>
      </p:sp>
      <p:sp>
        <p:nvSpPr>
          <p:cNvPr id="5" name="TextBox 4"/>
          <p:cNvSpPr txBox="1"/>
          <p:nvPr/>
        </p:nvSpPr>
        <p:spPr>
          <a:xfrm>
            <a:off x="1066800" y="1219200"/>
            <a:ext cx="6705600" cy="523220"/>
          </a:xfrm>
          <a:prstGeom prst="rect">
            <a:avLst/>
          </a:prstGeom>
          <a:noFill/>
        </p:spPr>
        <p:txBody>
          <a:bodyPr wrap="square" rtlCol="0">
            <a:spAutoFit/>
          </a:bodyPr>
          <a:lstStyle/>
          <a:p>
            <a:r>
              <a:rPr lang="en-US" sz="2800" dirty="0"/>
              <a:t>Admin’s Main Page</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81200"/>
            <a:ext cx="5725324" cy="3086531"/>
          </a:xfrm>
          <a:prstGeom prst="rect">
            <a:avLst/>
          </a:prstGeom>
        </p:spPr>
      </p:pic>
    </p:spTree>
    <p:extLst>
      <p:ext uri="{BB962C8B-B14F-4D97-AF65-F5344CB8AC3E}">
        <p14:creationId xmlns:p14="http://schemas.microsoft.com/office/powerpoint/2010/main" val="383819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39</a:t>
            </a:fld>
            <a:endParaRPr lang="en-US"/>
          </a:p>
        </p:txBody>
      </p:sp>
      <p:sp>
        <p:nvSpPr>
          <p:cNvPr id="6" name="TextBox 5"/>
          <p:cNvSpPr txBox="1"/>
          <p:nvPr/>
        </p:nvSpPr>
        <p:spPr>
          <a:xfrm>
            <a:off x="1600200" y="304800"/>
            <a:ext cx="6019800" cy="646331"/>
          </a:xfrm>
          <a:prstGeom prst="rect">
            <a:avLst/>
          </a:prstGeom>
          <a:noFill/>
        </p:spPr>
        <p:txBody>
          <a:bodyPr wrap="square" rtlCol="0">
            <a:spAutoFit/>
          </a:bodyPr>
          <a:lstStyle/>
          <a:p>
            <a:r>
              <a:rPr lang="en-US" dirty="0"/>
              <a:t>Checking  Account Requests</a:t>
            </a:r>
          </a:p>
          <a:p>
            <a:endParaRPr lang="en-US" dirty="0"/>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783" y="2498192"/>
            <a:ext cx="4782217" cy="3820058"/>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5492"/>
            <a:ext cx="4267200" cy="3810532"/>
          </a:xfrm>
          <a:prstGeom prst="rect">
            <a:avLst/>
          </a:prstGeom>
        </p:spPr>
      </p:pic>
      <p:sp>
        <p:nvSpPr>
          <p:cNvPr id="15" name="TextBox 14"/>
          <p:cNvSpPr txBox="1"/>
          <p:nvPr/>
        </p:nvSpPr>
        <p:spPr>
          <a:xfrm>
            <a:off x="0" y="1752600"/>
            <a:ext cx="4267200" cy="369332"/>
          </a:xfrm>
          <a:prstGeom prst="rect">
            <a:avLst/>
          </a:prstGeom>
          <a:noFill/>
        </p:spPr>
        <p:txBody>
          <a:bodyPr wrap="square" rtlCol="0">
            <a:spAutoFit/>
          </a:bodyPr>
          <a:lstStyle/>
          <a:p>
            <a:r>
              <a:rPr lang="en-US" dirty="0"/>
              <a:t>Removing Account </a:t>
            </a:r>
          </a:p>
        </p:txBody>
      </p:sp>
      <p:sp>
        <p:nvSpPr>
          <p:cNvPr id="16" name="TextBox 15"/>
          <p:cNvSpPr txBox="1"/>
          <p:nvPr/>
        </p:nvSpPr>
        <p:spPr>
          <a:xfrm>
            <a:off x="4368800" y="1752600"/>
            <a:ext cx="4267200" cy="646331"/>
          </a:xfrm>
          <a:prstGeom prst="rect">
            <a:avLst/>
          </a:prstGeom>
          <a:noFill/>
        </p:spPr>
        <p:txBody>
          <a:bodyPr wrap="square" rtlCol="0">
            <a:spAutoFit/>
          </a:bodyPr>
          <a:lstStyle/>
          <a:p>
            <a:r>
              <a:rPr lang="en-US" dirty="0"/>
              <a:t>Account request</a:t>
            </a:r>
          </a:p>
          <a:p>
            <a:r>
              <a:rPr lang="en-US" dirty="0"/>
              <a:t> </a:t>
            </a:r>
          </a:p>
        </p:txBody>
      </p:sp>
    </p:spTree>
    <p:extLst>
      <p:ext uri="{BB962C8B-B14F-4D97-AF65-F5344CB8AC3E}">
        <p14:creationId xmlns:p14="http://schemas.microsoft.com/office/powerpoint/2010/main" val="212656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72400" cy="1362075"/>
          </a:xfrm>
        </p:spPr>
        <p:txBody>
          <a:bodyPr/>
          <a:lstStyle/>
          <a:p>
            <a:r>
              <a:rPr lang="en-US" dirty="0"/>
              <a:t>introduction</a:t>
            </a:r>
          </a:p>
        </p:txBody>
      </p:sp>
      <p:sp>
        <p:nvSpPr>
          <p:cNvPr id="3" name="Text Placeholder 2"/>
          <p:cNvSpPr>
            <a:spLocks noGrp="1"/>
          </p:cNvSpPr>
          <p:nvPr>
            <p:ph type="body" idx="1"/>
          </p:nvPr>
        </p:nvSpPr>
        <p:spPr>
          <a:xfrm>
            <a:off x="533400" y="914400"/>
            <a:ext cx="7772400" cy="1119187"/>
          </a:xfrm>
        </p:spPr>
        <p:txBody>
          <a:bodyPr>
            <a:normAutofit/>
          </a:bodyPr>
          <a:lstStyle/>
          <a:p>
            <a:r>
              <a:rPr lang="en-US" dirty="0"/>
              <a:t>In this project we made an BANK ACCOUNT SYSTEM which helps you secure your money and invest your amount for better future and withdraw or deposit your </a:t>
            </a:r>
            <a:r>
              <a:rPr lang="en-US" dirty="0" err="1"/>
              <a:t>amonut</a:t>
            </a:r>
            <a:r>
              <a:rPr lang="en-US" dirty="0"/>
              <a:t> easily.</a:t>
            </a:r>
          </a:p>
        </p:txBody>
      </p:sp>
      <p:sp>
        <p:nvSpPr>
          <p:cNvPr id="4" name="Date Placeholder 3"/>
          <p:cNvSpPr>
            <a:spLocks noGrp="1"/>
          </p:cNvSpPr>
          <p:nvPr>
            <p:ph type="dt" sz="half" idx="10"/>
          </p:nvPr>
        </p:nvSpPr>
        <p:spPr/>
        <p:txBody>
          <a:bodyPr/>
          <a:lstStyle/>
          <a:p>
            <a:fld id="{E8609354-5019-4DAD-9662-C2ECB797CA94}" type="datetime1">
              <a:rPr lang="en-US" smtClean="0"/>
              <a:t>7/24/2017</a:t>
            </a:fld>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4</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1027" name="Picture 3" descr="C:\Users\Hp\Desktop\p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895600"/>
            <a:ext cx="3619501" cy="3542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p\Desktop\p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62614"/>
            <a:ext cx="8001000" cy="2995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Hp\Desktop\p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2449513"/>
            <a:ext cx="8001001" cy="36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0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fontScale="90000"/>
          </a:bodyPr>
          <a:lstStyle/>
          <a:p>
            <a:r>
              <a:rPr lang="en-US" dirty="0"/>
              <a:t>User Interface</a:t>
            </a:r>
            <a:br>
              <a:rPr lang="en-US" dirty="0"/>
            </a:br>
            <a:endParaRPr lang="en-US" dirty="0"/>
          </a:p>
        </p:txBody>
      </p:sp>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01800"/>
            <a:ext cx="8382000" cy="4363142"/>
          </a:xfrm>
        </p:spPr>
      </p:pic>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40</a:t>
            </a:fld>
            <a:endParaRPr lang="en-US"/>
          </a:p>
        </p:txBody>
      </p:sp>
      <p:sp>
        <p:nvSpPr>
          <p:cNvPr id="3" name="TextBox 2"/>
          <p:cNvSpPr txBox="1"/>
          <p:nvPr/>
        </p:nvSpPr>
        <p:spPr>
          <a:xfrm>
            <a:off x="3187700" y="1055469"/>
            <a:ext cx="3200400" cy="646331"/>
          </a:xfrm>
          <a:prstGeom prst="rect">
            <a:avLst/>
          </a:prstGeom>
          <a:noFill/>
        </p:spPr>
        <p:txBody>
          <a:bodyPr wrap="square" rtlCol="0">
            <a:spAutoFit/>
          </a:bodyPr>
          <a:lstStyle/>
          <a:p>
            <a:r>
              <a:rPr lang="en-US" dirty="0"/>
              <a:t>User main window</a:t>
            </a:r>
          </a:p>
          <a:p>
            <a:endParaRPr lang="en-US" dirty="0"/>
          </a:p>
        </p:txBody>
      </p:sp>
    </p:spTree>
    <p:extLst>
      <p:ext uri="{BB962C8B-B14F-4D97-AF65-F5344CB8AC3E}">
        <p14:creationId xmlns:p14="http://schemas.microsoft.com/office/powerpoint/2010/main" val="37435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Services </a:t>
            </a:r>
          </a:p>
        </p:txBody>
      </p:sp>
      <p:sp>
        <p:nvSpPr>
          <p:cNvPr id="4" name="Content Placeholder 3"/>
          <p:cNvSpPr>
            <a:spLocks noGrp="1"/>
          </p:cNvSpPr>
          <p:nvPr>
            <p:ph sz="half" idx="2"/>
          </p:nvPr>
        </p:nvSpPr>
        <p:spPr>
          <a:xfrm>
            <a:off x="4648200" y="1600201"/>
            <a:ext cx="4038600" cy="533400"/>
          </a:xfrm>
        </p:spPr>
        <p:txBody>
          <a:bodyPr/>
          <a:lstStyle/>
          <a:p>
            <a:r>
              <a:rPr lang="en-US" dirty="0"/>
              <a:t>Cash deposit</a:t>
            </a:r>
          </a:p>
        </p:txBody>
      </p:sp>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41</a:t>
            </a:fld>
            <a:endParaRPr lang="en-US"/>
          </a:p>
        </p:txBody>
      </p:sp>
      <p:sp>
        <p:nvSpPr>
          <p:cNvPr id="8" name="TextBox 7"/>
          <p:cNvSpPr txBox="1"/>
          <p:nvPr/>
        </p:nvSpPr>
        <p:spPr>
          <a:xfrm>
            <a:off x="457200" y="1676400"/>
            <a:ext cx="3581400" cy="369332"/>
          </a:xfrm>
          <a:prstGeom prst="rect">
            <a:avLst/>
          </a:prstGeom>
          <a:noFill/>
        </p:spPr>
        <p:txBody>
          <a:bodyPr wrap="square" rtlCol="0">
            <a:spAutoFit/>
          </a:bodyPr>
          <a:lstStyle/>
          <a:p>
            <a:r>
              <a:rPr lang="en-US" dirty="0"/>
              <a:t>Cash with drawl</a:t>
            </a:r>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392363"/>
            <a:ext cx="4483100" cy="3858163"/>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3784"/>
            <a:ext cx="4597400" cy="3886742"/>
          </a:xfrm>
          <a:prstGeom prst="rect">
            <a:avLst/>
          </a:prstGeom>
        </p:spPr>
      </p:pic>
    </p:spTree>
    <p:extLst>
      <p:ext uri="{BB962C8B-B14F-4D97-AF65-F5344CB8AC3E}">
        <p14:creationId xmlns:p14="http://schemas.microsoft.com/office/powerpoint/2010/main" val="2930631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152400"/>
            <a:ext cx="5486400" cy="566738"/>
          </a:xfrm>
        </p:spPr>
        <p:txBody>
          <a:bodyPr/>
          <a:lstStyle/>
          <a:p>
            <a:r>
              <a:rPr lang="en-US" dirty="0"/>
              <a:t>Monthly Profit</a:t>
            </a:r>
          </a:p>
        </p:txBody>
      </p:sp>
      <p:sp>
        <p:nvSpPr>
          <p:cNvPr id="11" name="Text Placeholder 10"/>
          <p:cNvSpPr>
            <a:spLocks noGrp="1"/>
          </p:cNvSpPr>
          <p:nvPr>
            <p:ph type="body" sz="half" idx="2"/>
          </p:nvPr>
        </p:nvSpPr>
        <p:spPr>
          <a:xfrm>
            <a:off x="1792288" y="719138"/>
            <a:ext cx="5486400" cy="804862"/>
          </a:xfrm>
        </p:spPr>
        <p:txBody>
          <a:bodyPr/>
          <a:lstStyle/>
          <a:p>
            <a:r>
              <a:rPr lang="en-US" dirty="0"/>
              <a:t>It takes information from user and return a monthly </a:t>
            </a:r>
            <a:r>
              <a:rPr lang="en-US" dirty="0" err="1"/>
              <a:t>monthly</a:t>
            </a:r>
            <a:r>
              <a:rPr lang="en-US" dirty="0"/>
              <a:t>  profit</a:t>
            </a:r>
          </a:p>
        </p:txBody>
      </p:sp>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42</a:t>
            </a:fld>
            <a:endParaRPr lang="en-US"/>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71600"/>
            <a:ext cx="6781800" cy="4648200"/>
          </a:xfrm>
          <a:prstGeom prst="rect">
            <a:avLst/>
          </a:prstGeom>
        </p:spPr>
      </p:pic>
    </p:spTree>
    <p:extLst>
      <p:ext uri="{BB962C8B-B14F-4D97-AF65-F5344CB8AC3E}">
        <p14:creationId xmlns:p14="http://schemas.microsoft.com/office/powerpoint/2010/main" val="3897902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43</a:t>
            </a:fld>
            <a:endParaRPr lang="en-US"/>
          </a:p>
        </p:txBody>
      </p:sp>
      <p:sp>
        <p:nvSpPr>
          <p:cNvPr id="6" name="TextBox 5"/>
          <p:cNvSpPr txBox="1"/>
          <p:nvPr/>
        </p:nvSpPr>
        <p:spPr>
          <a:xfrm>
            <a:off x="685800" y="533400"/>
            <a:ext cx="6362700" cy="369332"/>
          </a:xfrm>
          <a:prstGeom prst="rect">
            <a:avLst/>
          </a:prstGeom>
          <a:noFill/>
        </p:spPr>
        <p:txBody>
          <a:bodyPr wrap="square" rtlCol="0">
            <a:spAutoFit/>
          </a:bodyPr>
          <a:lstStyle/>
          <a:p>
            <a:r>
              <a:rPr lang="en-US" dirty="0"/>
              <a:t>New Account window</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00300"/>
            <a:ext cx="7620000" cy="5058481"/>
          </a:xfrm>
          <a:prstGeom prst="rect">
            <a:avLst/>
          </a:prstGeom>
        </p:spPr>
      </p:pic>
    </p:spTree>
    <p:extLst>
      <p:ext uri="{BB962C8B-B14F-4D97-AF65-F5344CB8AC3E}">
        <p14:creationId xmlns:p14="http://schemas.microsoft.com/office/powerpoint/2010/main" val="4117325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44</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390" y="1905000"/>
            <a:ext cx="5687219" cy="3791479"/>
          </a:xfrm>
          <a:prstGeom prst="rect">
            <a:avLst/>
          </a:prstGeom>
        </p:spPr>
      </p:pic>
      <p:sp>
        <p:nvSpPr>
          <p:cNvPr id="7" name="TextBox 6"/>
          <p:cNvSpPr txBox="1"/>
          <p:nvPr/>
        </p:nvSpPr>
        <p:spPr>
          <a:xfrm>
            <a:off x="1728390" y="1245129"/>
            <a:ext cx="6629400" cy="923330"/>
          </a:xfrm>
          <a:prstGeom prst="rect">
            <a:avLst/>
          </a:prstGeom>
          <a:noFill/>
        </p:spPr>
        <p:txBody>
          <a:bodyPr wrap="square" rtlCol="0">
            <a:spAutoFit/>
          </a:bodyPr>
          <a:lstStyle/>
          <a:p>
            <a:r>
              <a:rPr lang="en-US" dirty="0"/>
              <a:t>Others Main Window</a:t>
            </a:r>
          </a:p>
          <a:p>
            <a:endParaRPr lang="en-US" dirty="0"/>
          </a:p>
          <a:p>
            <a:endParaRPr lang="en-US" dirty="0"/>
          </a:p>
        </p:txBody>
      </p:sp>
    </p:spTree>
    <p:extLst>
      <p:ext uri="{BB962C8B-B14F-4D97-AF65-F5344CB8AC3E}">
        <p14:creationId xmlns:p14="http://schemas.microsoft.com/office/powerpoint/2010/main" val="3151179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304800"/>
            <a:ext cx="4038600" cy="609600"/>
          </a:xfrm>
        </p:spPr>
        <p:txBody>
          <a:bodyPr/>
          <a:lstStyle/>
          <a:p>
            <a:r>
              <a:rPr lang="en-US" dirty="0"/>
              <a:t>Check Balance</a:t>
            </a:r>
          </a:p>
        </p:txBody>
      </p:sp>
      <p:sp>
        <p:nvSpPr>
          <p:cNvPr id="4" name="Content Placeholder 3"/>
          <p:cNvSpPr>
            <a:spLocks noGrp="1"/>
          </p:cNvSpPr>
          <p:nvPr>
            <p:ph sz="half" idx="2"/>
          </p:nvPr>
        </p:nvSpPr>
        <p:spPr>
          <a:xfrm>
            <a:off x="4876800" y="304800"/>
            <a:ext cx="4038600" cy="609601"/>
          </a:xfrm>
        </p:spPr>
        <p:txBody>
          <a:bodyPr/>
          <a:lstStyle/>
          <a:p>
            <a:r>
              <a:rPr lang="en-US" dirty="0"/>
              <a:t>Profit Information</a:t>
            </a:r>
          </a:p>
          <a:p>
            <a:endParaRPr lang="en-US" dirty="0"/>
          </a:p>
        </p:txBody>
      </p:sp>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45</a:t>
            </a:fld>
            <a:endParaRPr lang="en-US"/>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4394199" cy="3905795"/>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7341"/>
            <a:ext cx="4724400" cy="3839111"/>
          </a:xfrm>
          <a:prstGeom prst="rect">
            <a:avLst/>
          </a:prstGeom>
        </p:spPr>
      </p:pic>
    </p:spTree>
    <p:extLst>
      <p:ext uri="{BB962C8B-B14F-4D97-AF65-F5344CB8AC3E}">
        <p14:creationId xmlns:p14="http://schemas.microsoft.com/office/powerpoint/2010/main" val="551553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367"/>
            <a:ext cx="8229600" cy="1143000"/>
          </a:xfrm>
        </p:spPr>
        <p:txBody>
          <a:bodyPr/>
          <a:lstStyle/>
          <a:p>
            <a:r>
              <a:rPr lang="en-US" dirty="0"/>
              <a:t>MVC(Model View Controller)</a:t>
            </a:r>
          </a:p>
        </p:txBody>
      </p:sp>
      <p:sp>
        <p:nvSpPr>
          <p:cNvPr id="3" name="Content Placeholder 2"/>
          <p:cNvSpPr>
            <a:spLocks noGrp="1"/>
          </p:cNvSpPr>
          <p:nvPr>
            <p:ph sz="half" idx="1"/>
          </p:nvPr>
        </p:nvSpPr>
        <p:spPr>
          <a:xfrm>
            <a:off x="457200" y="953651"/>
            <a:ext cx="4038600" cy="533401"/>
          </a:xfrm>
        </p:spPr>
        <p:txBody>
          <a:bodyPr/>
          <a:lstStyle/>
          <a:p>
            <a:r>
              <a:rPr lang="en-US" dirty="0"/>
              <a:t>Model in test Package</a:t>
            </a:r>
          </a:p>
        </p:txBody>
      </p:sp>
      <p:sp>
        <p:nvSpPr>
          <p:cNvPr id="4" name="Content Placeholder 3"/>
          <p:cNvSpPr>
            <a:spLocks noGrp="1"/>
          </p:cNvSpPr>
          <p:nvPr>
            <p:ph sz="half" idx="2"/>
          </p:nvPr>
        </p:nvSpPr>
        <p:spPr>
          <a:xfrm>
            <a:off x="4716194" y="930667"/>
            <a:ext cx="4038600" cy="533400"/>
          </a:xfrm>
        </p:spPr>
        <p:txBody>
          <a:bodyPr/>
          <a:lstStyle/>
          <a:p>
            <a:r>
              <a:rPr lang="en-US" dirty="0"/>
              <a:t>View In test Package</a:t>
            </a:r>
          </a:p>
          <a:p>
            <a:endParaRPr lang="en-US" dirty="0"/>
          </a:p>
        </p:txBody>
      </p:sp>
      <p:sp>
        <p:nvSpPr>
          <p:cNvPr id="5" name="Date Placeholder 4"/>
          <p:cNvSpPr>
            <a:spLocks noGrp="1"/>
          </p:cNvSpPr>
          <p:nvPr>
            <p:ph type="dt" sz="half" idx="10"/>
          </p:nvPr>
        </p:nvSpPr>
        <p:spPr/>
        <p:txBody>
          <a:bodyPr/>
          <a:lstStyle/>
          <a:p>
            <a:fld id="{692461B3-594E-43E1-8D0C-3DA04A05D531}" type="datetime1">
              <a:rPr lang="en-US" smtClean="0"/>
              <a:t>7/24/2017</a:t>
            </a:fld>
            <a:endParaRPr lang="en-US"/>
          </a:p>
        </p:txBody>
      </p:sp>
      <p:sp>
        <p:nvSpPr>
          <p:cNvPr id="6" name="Footer Placeholder 5"/>
          <p:cNvSpPr>
            <a:spLocks noGrp="1"/>
          </p:cNvSpPr>
          <p:nvPr>
            <p:ph type="ftr" sz="quarter" idx="11"/>
          </p:nvPr>
        </p:nvSpPr>
        <p:spPr/>
        <p:txBody>
          <a:bodyPr/>
          <a:lstStyle/>
          <a:p>
            <a:r>
              <a:rPr lang="en-US"/>
              <a:t>BSCS-514 Computer Graphics</a:t>
            </a:r>
          </a:p>
        </p:txBody>
      </p:sp>
      <p:sp>
        <p:nvSpPr>
          <p:cNvPr id="7" name="Slide Number Placeholder 6"/>
          <p:cNvSpPr>
            <a:spLocks noGrp="1"/>
          </p:cNvSpPr>
          <p:nvPr>
            <p:ph type="sldNum" sz="quarter" idx="12"/>
          </p:nvPr>
        </p:nvSpPr>
        <p:spPr/>
        <p:txBody>
          <a:bodyPr/>
          <a:lstStyle/>
          <a:p>
            <a:fld id="{69EAB374-37BD-4CEF-988D-F9935995E778}" type="slidenum">
              <a:rPr lang="en-US" smtClean="0"/>
              <a:t>46</a:t>
            </a:fld>
            <a:endParaRPr lang="en-US"/>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03827"/>
            <a:ext cx="3006655" cy="806663"/>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28" y="1549848"/>
            <a:ext cx="4106172" cy="4700652"/>
          </a:xfrm>
          <a:prstGeom prst="rect">
            <a:avLst/>
          </a:prstGeom>
        </p:spPr>
      </p:pic>
      <p:sp>
        <p:nvSpPr>
          <p:cNvPr id="12" name="TextBox 11"/>
          <p:cNvSpPr txBox="1"/>
          <p:nvPr/>
        </p:nvSpPr>
        <p:spPr>
          <a:xfrm>
            <a:off x="517042" y="2396270"/>
            <a:ext cx="3733800" cy="369332"/>
          </a:xfrm>
          <a:prstGeom prst="rect">
            <a:avLst/>
          </a:prstGeom>
          <a:noFill/>
        </p:spPr>
        <p:txBody>
          <a:bodyPr wrap="square" rtlCol="0">
            <a:spAutoFit/>
          </a:bodyPr>
          <a:lstStyle/>
          <a:p>
            <a:r>
              <a:rPr lang="en-US" dirty="0"/>
              <a:t>Controller in test package</a:t>
            </a:r>
          </a:p>
        </p:txBody>
      </p:sp>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44" y="2765603"/>
            <a:ext cx="3457763" cy="3504968"/>
          </a:xfrm>
          <a:prstGeom prst="rect">
            <a:avLst/>
          </a:prstGeom>
        </p:spPr>
      </p:pic>
    </p:spTree>
    <p:extLst>
      <p:ext uri="{BB962C8B-B14F-4D97-AF65-F5344CB8AC3E}">
        <p14:creationId xmlns:p14="http://schemas.microsoft.com/office/powerpoint/2010/main" val="850375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7/24/2017</a:t>
            </a:fld>
            <a:endParaRPr lang="en-US"/>
          </a:p>
        </p:txBody>
      </p:sp>
      <p:sp>
        <p:nvSpPr>
          <p:cNvPr id="3" name="Footer Placeholder 2"/>
          <p:cNvSpPr>
            <a:spLocks noGrp="1"/>
          </p:cNvSpPr>
          <p:nvPr>
            <p:ph type="ftr" sz="quarter" idx="11"/>
          </p:nvPr>
        </p:nvSpPr>
        <p:spPr/>
        <p:txBody>
          <a:bodyPr/>
          <a:lstStyle/>
          <a:p>
            <a:r>
              <a:rPr lang="en-US"/>
              <a:t>BSCS-514 Computer Graphics</a:t>
            </a:r>
          </a:p>
        </p:txBody>
      </p:sp>
      <p:sp>
        <p:nvSpPr>
          <p:cNvPr id="4" name="Slide Number Placeholder 3"/>
          <p:cNvSpPr>
            <a:spLocks noGrp="1"/>
          </p:cNvSpPr>
          <p:nvPr>
            <p:ph type="sldNum" sz="quarter" idx="12"/>
          </p:nvPr>
        </p:nvSpPr>
        <p:spPr/>
        <p:txBody>
          <a:bodyPr/>
          <a:lstStyle/>
          <a:p>
            <a:fld id="{69EAB374-37BD-4CEF-988D-F9935995E778}" type="slidenum">
              <a:rPr lang="en-US" smtClean="0"/>
              <a:t>47</a:t>
            </a:fld>
            <a:endParaRPr lang="en-US"/>
          </a:p>
        </p:txBody>
      </p:sp>
      <p:sp>
        <p:nvSpPr>
          <p:cNvPr id="5" name="TextBox 4"/>
          <p:cNvSpPr txBox="1"/>
          <p:nvPr/>
        </p:nvSpPr>
        <p:spPr>
          <a:xfrm>
            <a:off x="609600" y="76200"/>
            <a:ext cx="8382000" cy="646331"/>
          </a:xfrm>
          <a:prstGeom prst="rect">
            <a:avLst/>
          </a:prstGeom>
          <a:noFill/>
        </p:spPr>
        <p:txBody>
          <a:bodyPr wrap="square" rtlCol="0">
            <a:spAutoFit/>
          </a:bodyPr>
          <a:lstStyle/>
          <a:p>
            <a:r>
              <a:rPr lang="en-US" sz="3600" dirty="0"/>
              <a:t>Over View Of MVC</a:t>
            </a: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75791"/>
            <a:ext cx="3657600" cy="5892105"/>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294" y="575790"/>
            <a:ext cx="4390706" cy="5892105"/>
          </a:xfrm>
          <a:prstGeom prst="rect">
            <a:avLst/>
          </a:prstGeom>
        </p:spPr>
      </p:pic>
    </p:spTree>
    <p:extLst>
      <p:ext uri="{BB962C8B-B14F-4D97-AF65-F5344CB8AC3E}">
        <p14:creationId xmlns:p14="http://schemas.microsoft.com/office/powerpoint/2010/main" val="244315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457200" y="1447800"/>
            <a:ext cx="8229600" cy="4572000"/>
          </a:xfrm>
        </p:spPr>
        <p:txBody>
          <a:bodyPr/>
          <a:lstStyle/>
          <a:p>
            <a:r>
              <a:rPr lang="en-US" dirty="0"/>
              <a:t>The objective of the project is to get rid of bank timings and automate transaction easily using an application</a:t>
            </a:r>
          </a:p>
        </p:txBody>
      </p:sp>
      <p:sp>
        <p:nvSpPr>
          <p:cNvPr id="4" name="Date Placeholder 3"/>
          <p:cNvSpPr>
            <a:spLocks noGrp="1"/>
          </p:cNvSpPr>
          <p:nvPr>
            <p:ph type="dt" sz="half" idx="10"/>
          </p:nvPr>
        </p:nvSpPr>
        <p:spPr/>
        <p:txBody>
          <a:bodyPr/>
          <a:lstStyle/>
          <a:p>
            <a:fld id="{5C6A9F75-7F35-4AA5-8319-C8C855CA49D1}"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5</a:t>
            </a:fld>
            <a:endParaRPr lang="en-US"/>
          </a:p>
        </p:txBody>
      </p:sp>
      <p:sp>
        <p:nvSpPr>
          <p:cNvPr id="8" name="Footer Placeholder 4"/>
          <p:cNvSpPr txBox="1">
            <a:spLocks/>
          </p:cNvSpPr>
          <p:nvPr/>
        </p:nvSpPr>
        <p:spPr>
          <a:xfrm>
            <a:off x="2514600" y="6356349"/>
            <a:ext cx="4419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BSCS-415 Object Oriented Programming</a:t>
            </a:r>
          </a:p>
        </p:txBody>
      </p:sp>
    </p:spTree>
    <p:extLst>
      <p:ext uri="{BB962C8B-B14F-4D97-AF65-F5344CB8AC3E}">
        <p14:creationId xmlns:p14="http://schemas.microsoft.com/office/powerpoint/2010/main" val="206229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a:t>
            </a:r>
          </a:p>
        </p:txBody>
      </p:sp>
      <p:sp>
        <p:nvSpPr>
          <p:cNvPr id="3" name="Content Placeholder 2"/>
          <p:cNvSpPr>
            <a:spLocks noGrp="1"/>
          </p:cNvSpPr>
          <p:nvPr>
            <p:ph idx="1"/>
          </p:nvPr>
        </p:nvSpPr>
        <p:spPr/>
        <p:txBody>
          <a:bodyPr/>
          <a:lstStyle/>
          <a:p>
            <a:r>
              <a:rPr lang="en-US" dirty="0"/>
              <a:t>To Solve the given Problem is important because nobody wants to waste his/her time on bank timings.</a:t>
            </a:r>
          </a:p>
        </p:txBody>
      </p:sp>
      <p:sp>
        <p:nvSpPr>
          <p:cNvPr id="4" name="Date Placeholder 3"/>
          <p:cNvSpPr>
            <a:spLocks noGrp="1"/>
          </p:cNvSpPr>
          <p:nvPr>
            <p:ph type="dt" sz="half" idx="10"/>
          </p:nvPr>
        </p:nvSpPr>
        <p:spPr/>
        <p:txBody>
          <a:bodyPr/>
          <a:lstStyle/>
          <a:p>
            <a:fld id="{5C6A9F75-7F35-4AA5-8319-C8C855CA49D1}"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6</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spTree>
    <p:extLst>
      <p:ext uri="{BB962C8B-B14F-4D97-AF65-F5344CB8AC3E}">
        <p14:creationId xmlns:p14="http://schemas.microsoft.com/office/powerpoint/2010/main" val="3176490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Input</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5C6A9F75-7F35-4AA5-8319-C8C855CA49D1}"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7</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2050" name="Picture 2" descr="C:\Users\Hp\Desktop\pr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 y="1464252"/>
            <a:ext cx="243840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p\Desktop\pr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744" y="1487198"/>
            <a:ext cx="656705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849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p:txBody>
          <a:bodyPr/>
          <a:lstStyle/>
          <a:p>
            <a:r>
              <a:rPr lang="en-US" dirty="0"/>
              <a:t>It is the output file view of previous input.</a:t>
            </a:r>
          </a:p>
        </p:txBody>
      </p:sp>
      <p:sp>
        <p:nvSpPr>
          <p:cNvPr id="4" name="Date Placeholder 3"/>
          <p:cNvSpPr>
            <a:spLocks noGrp="1"/>
          </p:cNvSpPr>
          <p:nvPr>
            <p:ph type="dt" sz="half" idx="10"/>
          </p:nvPr>
        </p:nvSpPr>
        <p:spPr/>
        <p:txBody>
          <a:bodyPr/>
          <a:lstStyle/>
          <a:p>
            <a:fld id="{5C6A9F75-7F35-4AA5-8319-C8C855CA49D1}"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8</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3075" name="Picture 3" descr="C:\Users\Hp\Desktop\pr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8610600" cy="6008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p\Desktop\pr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495801"/>
            <a:ext cx="8610600" cy="55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21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7772400" cy="1362075"/>
          </a:xfrm>
        </p:spPr>
        <p:txBody>
          <a:bodyPr>
            <a:normAutofit/>
          </a:bodyPr>
          <a:lstStyle/>
          <a:p>
            <a:r>
              <a:rPr lang="en-US" dirty="0"/>
              <a:t>Filing </a:t>
            </a:r>
            <a:br>
              <a:rPr lang="en-US" dirty="0"/>
            </a:br>
            <a:r>
              <a:rPr lang="en-US" dirty="0"/>
              <a:t> </a:t>
            </a:r>
          </a:p>
        </p:txBody>
      </p:sp>
      <p:sp>
        <p:nvSpPr>
          <p:cNvPr id="3" name="Text Placeholder 2"/>
          <p:cNvSpPr>
            <a:spLocks noGrp="1"/>
          </p:cNvSpPr>
          <p:nvPr>
            <p:ph type="body" idx="1"/>
          </p:nvPr>
        </p:nvSpPr>
        <p:spPr>
          <a:xfrm>
            <a:off x="533400" y="1371600"/>
            <a:ext cx="8077200" cy="901701"/>
          </a:xfrm>
        </p:spPr>
        <p:txBody>
          <a:bodyPr/>
          <a:lstStyle/>
          <a:p>
            <a:r>
              <a:rPr lang="en-US" dirty="0">
                <a:solidFill>
                  <a:srgbClr val="FFC000"/>
                </a:solidFill>
              </a:rPr>
              <a:t>Each type of account has separate file and in this project we can read , write , update and edit from file. </a:t>
            </a:r>
          </a:p>
        </p:txBody>
      </p:sp>
      <p:sp>
        <p:nvSpPr>
          <p:cNvPr id="4" name="Date Placeholder 3"/>
          <p:cNvSpPr>
            <a:spLocks noGrp="1"/>
          </p:cNvSpPr>
          <p:nvPr>
            <p:ph type="dt" sz="half" idx="10"/>
          </p:nvPr>
        </p:nvSpPr>
        <p:spPr/>
        <p:txBody>
          <a:bodyPr/>
          <a:lstStyle/>
          <a:p>
            <a:fld id="{C3C23773-F819-4A69-B6FD-32BCB75AACE6}" type="datetime1">
              <a:rPr lang="en-US" smtClean="0"/>
              <a:t>7/24/2017</a:t>
            </a:fld>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t>9</a:t>
            </a:fld>
            <a:endParaRPr lang="en-US"/>
          </a:p>
        </p:txBody>
      </p:sp>
      <p:sp>
        <p:nvSpPr>
          <p:cNvPr id="8" name="Footer Placeholder 4"/>
          <p:cNvSpPr>
            <a:spLocks noGrp="1"/>
          </p:cNvSpPr>
          <p:nvPr>
            <p:ph type="ftr" sz="quarter" idx="11"/>
          </p:nvPr>
        </p:nvSpPr>
        <p:spPr>
          <a:xfrm>
            <a:off x="3124200" y="6356350"/>
            <a:ext cx="4419600" cy="365125"/>
          </a:xfrm>
        </p:spPr>
        <p:txBody>
          <a:bodyPr/>
          <a:lstStyle/>
          <a:p>
            <a:r>
              <a:rPr lang="en-US" dirty="0"/>
              <a:t>BSCS-415 Object Oriented Programming</a:t>
            </a:r>
          </a:p>
        </p:txBody>
      </p:sp>
      <p:pic>
        <p:nvPicPr>
          <p:cNvPr id="4098" name="Picture 2" descr="C:\Users\Hp\Desktop\pr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22537"/>
            <a:ext cx="4800600" cy="14398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Hp\Desktop\pr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4114800"/>
            <a:ext cx="70866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Hp\Desktop\pr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4" y="5181600"/>
            <a:ext cx="7086600" cy="45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93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1142</Words>
  <Application>Microsoft Office PowerPoint</Application>
  <PresentationFormat>On-screen Show (4:3)</PresentationFormat>
  <Paragraphs>265</Paragraphs>
  <Slides>47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Office Theme</vt:lpstr>
      <vt:lpstr>BANK ACCOUNT SYSTEM </vt:lpstr>
      <vt:lpstr>PowerPoint Presentation</vt:lpstr>
      <vt:lpstr>Contents</vt:lpstr>
      <vt:lpstr>introduction</vt:lpstr>
      <vt:lpstr>Problem Statement</vt:lpstr>
      <vt:lpstr>Importance</vt:lpstr>
      <vt:lpstr>Sample Input</vt:lpstr>
      <vt:lpstr>Sample Output</vt:lpstr>
      <vt:lpstr>Filing   </vt:lpstr>
      <vt:lpstr>PowerPoint Presentation</vt:lpstr>
      <vt:lpstr>UML Diagrams</vt:lpstr>
      <vt:lpstr>PowerPoint Presentation</vt:lpstr>
      <vt:lpstr>PowerPoint Presentation</vt:lpstr>
      <vt:lpstr>PowerPoint Presentation</vt:lpstr>
      <vt:lpstr>PowerPoint Presentation</vt:lpstr>
      <vt:lpstr>Attribute Handling</vt:lpstr>
      <vt:lpstr>PowerPoint Presentation</vt:lpstr>
      <vt:lpstr>PowerPoint Presentation</vt:lpstr>
      <vt:lpstr>Constructor calling and function calling</vt:lpstr>
      <vt:lpstr>PowerPoint Presentation</vt:lpstr>
      <vt:lpstr>PowerPoint Presentation</vt:lpstr>
      <vt:lpstr>Overloading</vt:lpstr>
      <vt:lpstr>PowerPoint Presentation</vt:lpstr>
      <vt:lpstr>PowerPoint Presentation</vt:lpstr>
      <vt:lpstr>Array of Similar objects  </vt:lpstr>
      <vt:lpstr>PowerPoint Presentation</vt:lpstr>
      <vt:lpstr>Inheritance and polymorphism   </vt:lpstr>
      <vt:lpstr>PowerPoint Presentation</vt:lpstr>
      <vt:lpstr>Mathematics, logic , data structure  </vt:lpstr>
      <vt:lpstr>PowerPoint Presentation</vt:lpstr>
      <vt:lpstr>Encryption &amp; Decryption</vt:lpstr>
      <vt:lpstr>Encryption IN GUI  </vt:lpstr>
      <vt:lpstr>Learning and Achievements</vt:lpstr>
      <vt:lpstr>PowerPoint Presentation</vt:lpstr>
      <vt:lpstr>Improvements and future work</vt:lpstr>
      <vt:lpstr>Demo and Queries</vt:lpstr>
      <vt:lpstr>ADMIN INTERFACE</vt:lpstr>
      <vt:lpstr>PowerPoint Presentation</vt:lpstr>
      <vt:lpstr>PowerPoint Presentation</vt:lpstr>
      <vt:lpstr>User Interface </vt:lpstr>
      <vt:lpstr>Users Services </vt:lpstr>
      <vt:lpstr>Monthly Profit</vt:lpstr>
      <vt:lpstr>PowerPoint Presentation</vt:lpstr>
      <vt:lpstr>PowerPoint Presentation</vt:lpstr>
      <vt:lpstr>PowerPoint Presentation</vt:lpstr>
      <vt:lpstr>MVC(Model View Controller)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humera</dc:creator>
  <cp:lastModifiedBy>Muhammad Ahsan</cp:lastModifiedBy>
  <cp:revision>83</cp:revision>
  <dcterms:created xsi:type="dcterms:W3CDTF">2014-10-20T08:45:26Z</dcterms:created>
  <dcterms:modified xsi:type="dcterms:W3CDTF">2017-07-23T19:35:19Z</dcterms:modified>
</cp:coreProperties>
</file>